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458" r:id="rId3"/>
    <p:sldId id="462" r:id="rId4"/>
    <p:sldId id="463" r:id="rId5"/>
    <p:sldId id="464" r:id="rId6"/>
    <p:sldId id="465" r:id="rId7"/>
    <p:sldId id="466" r:id="rId8"/>
    <p:sldId id="467" r:id="rId9"/>
    <p:sldId id="468" r:id="rId10"/>
    <p:sldId id="469" r:id="rId11"/>
    <p:sldId id="470" r:id="rId12"/>
    <p:sldId id="472" r:id="rId13"/>
    <p:sldId id="473" r:id="rId14"/>
    <p:sldId id="483" r:id="rId15"/>
    <p:sldId id="485" r:id="rId16"/>
    <p:sldId id="474" r:id="rId17"/>
    <p:sldId id="475" r:id="rId18"/>
    <p:sldId id="476" r:id="rId19"/>
    <p:sldId id="478" r:id="rId20"/>
    <p:sldId id="479" r:id="rId21"/>
    <p:sldId id="480" r:id="rId22"/>
    <p:sldId id="481" r:id="rId23"/>
    <p:sldId id="482" r:id="rId24"/>
    <p:sldId id="320" r:id="rId25"/>
    <p:sldId id="487" r:id="rId26"/>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D85D"/>
    <a:srgbClr val="29C7FF"/>
    <a:srgbClr val="85DFFF"/>
    <a:srgbClr val="57D3FF"/>
    <a:srgbClr val="FF9B9B"/>
    <a:srgbClr val="FF8900"/>
    <a:srgbClr val="FF6F00"/>
    <a:srgbClr val="FD7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30929" autoAdjust="0"/>
  </p:normalViewPr>
  <p:slideViewPr>
    <p:cSldViewPr snapToGrid="0">
      <p:cViewPr varScale="1">
        <p:scale>
          <a:sx n="36" d="100"/>
          <a:sy n="36" d="100"/>
        </p:scale>
        <p:origin x="3916" y="4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3" d="100"/>
          <a:sy n="83" d="100"/>
        </p:scale>
        <p:origin x="39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8"/>
            <a:ext cx="2918831" cy="495188"/>
          </a:xfrm>
          <a:prstGeom prst="rect">
            <a:avLst/>
          </a:prstGeom>
        </p:spPr>
        <p:txBody>
          <a:bodyPr vert="horz" lIns="91217" tIns="45613" rIns="91217" bIns="456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401" y="8"/>
            <a:ext cx="2918831" cy="495188"/>
          </a:xfrm>
          <a:prstGeom prst="rect">
            <a:avLst/>
          </a:prstGeom>
        </p:spPr>
        <p:txBody>
          <a:bodyPr vert="horz" lIns="91217" tIns="45613" rIns="91217" bIns="45613" rtlCol="0"/>
          <a:lstStyle>
            <a:lvl1pPr algn="r">
              <a:defRPr sz="1200"/>
            </a:lvl1pPr>
          </a:lstStyle>
          <a:p>
            <a:fld id="{9F771C3D-8746-4833-88E1-6D962B40C95C}"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25" y="9374317"/>
            <a:ext cx="2918831" cy="495187"/>
          </a:xfrm>
          <a:prstGeom prst="rect">
            <a:avLst/>
          </a:prstGeom>
        </p:spPr>
        <p:txBody>
          <a:bodyPr vert="horz" lIns="91217" tIns="45613" rIns="91217" bIns="456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401" y="9374317"/>
            <a:ext cx="2918831" cy="495187"/>
          </a:xfrm>
          <a:prstGeom prst="rect">
            <a:avLst/>
          </a:prstGeom>
        </p:spPr>
        <p:txBody>
          <a:bodyPr vert="horz" lIns="91217" tIns="45613" rIns="91217" bIns="45613" rtlCol="0" anchor="b"/>
          <a:lstStyle>
            <a:lvl1pPr algn="r">
              <a:defRPr sz="1200"/>
            </a:lvl1pPr>
          </a:lstStyle>
          <a:p>
            <a:fld id="{7C81808D-A683-441C-B95B-911D37C734E1}"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8"/>
            <a:ext cx="2918831" cy="495188"/>
          </a:xfrm>
          <a:prstGeom prst="rect">
            <a:avLst/>
          </a:prstGeom>
        </p:spPr>
        <p:txBody>
          <a:bodyPr vert="horz" lIns="91217" tIns="45613" rIns="91217" bIns="456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401" y="8"/>
            <a:ext cx="2918831" cy="495188"/>
          </a:xfrm>
          <a:prstGeom prst="rect">
            <a:avLst/>
          </a:prstGeom>
        </p:spPr>
        <p:txBody>
          <a:bodyPr vert="horz" lIns="91217" tIns="45613" rIns="91217" bIns="45613" rtlCol="0"/>
          <a:lstStyle>
            <a:lvl1pPr algn="r">
              <a:defRPr sz="1200"/>
            </a:lvl1pPr>
          </a:lstStyle>
          <a:p>
            <a:fld id="{4DF2220C-ECB0-4AD0-820B-0C92A3AD5DF7}"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217" tIns="45613" rIns="91217" bIns="45613" rtlCol="0" anchor="ctr"/>
          <a:lstStyle/>
          <a:p>
            <a:endParaRPr lang="ja-JP" altLang="en-US"/>
          </a:p>
        </p:txBody>
      </p:sp>
      <p:sp>
        <p:nvSpPr>
          <p:cNvPr id="5" name="ノート プレースホルダー 4"/>
          <p:cNvSpPr>
            <a:spLocks noGrp="1"/>
          </p:cNvSpPr>
          <p:nvPr>
            <p:ph type="body" sz="quarter" idx="3"/>
          </p:nvPr>
        </p:nvSpPr>
        <p:spPr>
          <a:xfrm>
            <a:off x="673577" y="4749704"/>
            <a:ext cx="5388610" cy="3886110"/>
          </a:xfrm>
          <a:prstGeom prst="rect">
            <a:avLst/>
          </a:prstGeom>
        </p:spPr>
        <p:txBody>
          <a:bodyPr vert="horz" lIns="91217" tIns="45613" rIns="91217" bIns="4561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5" y="9374317"/>
            <a:ext cx="2918831" cy="495187"/>
          </a:xfrm>
          <a:prstGeom prst="rect">
            <a:avLst/>
          </a:prstGeom>
        </p:spPr>
        <p:txBody>
          <a:bodyPr vert="horz" lIns="91217" tIns="45613" rIns="91217" bIns="45613" rtlCol="0" anchor="b"/>
          <a:lstStyle>
            <a:lvl1pPr algn="l">
              <a:defRPr sz="1200"/>
            </a:lvl1pPr>
          </a:lstStyle>
          <a:p>
            <a:endParaRPr kumimoji="1" lang="ja-JP" altLang="en-US"/>
          </a:p>
        </p:txBody>
      </p:sp>
      <p:sp>
        <p:nvSpPr>
          <p:cNvPr id="8" name="スライド番号プレースホルダー 7"/>
          <p:cNvSpPr>
            <a:spLocks noGrp="1"/>
          </p:cNvSpPr>
          <p:nvPr>
            <p:ph type="sldNum" sz="quarter" idx="5"/>
          </p:nvPr>
        </p:nvSpPr>
        <p:spPr>
          <a:xfrm>
            <a:off x="3815668" y="9374111"/>
            <a:ext cx="2918513" cy="495379"/>
          </a:xfrm>
          <a:prstGeom prst="rect">
            <a:avLst/>
          </a:prstGeom>
        </p:spPr>
        <p:txBody>
          <a:bodyPr vert="horz" lIns="91418" tIns="45712" rIns="91418" bIns="45712" rtlCol="0" anchor="b"/>
          <a:lstStyle>
            <a:lvl1pPr algn="r">
              <a:defRPr sz="1200"/>
            </a:lvl1pPr>
          </a:lstStyle>
          <a:p>
            <a:fld id="{5D35984A-A3C2-48D3-9581-371B1BE65CD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ja-JP" altLang="en-US" dirty="0" smtClean="0">
                <a:latin typeface="游ゴシック" panose="020B0400000000000000" pitchFamily="50" charset="-128"/>
                <a:ea typeface="游ゴシック" panose="020B0400000000000000" pitchFamily="50" charset="-128"/>
              </a:rPr>
              <a:t>・本講座の内容は、スライドのとおりです。</a:t>
            </a:r>
            <a:endParaRPr lang="en-US" altLang="ja-JP" dirty="0" smtClean="0">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lnSpc>
                <a:spcPct val="100000"/>
              </a:lnSpc>
              <a:defRPr/>
            </a:pPr>
            <a:r>
              <a:rPr lang="ja-JP" altLang="en-US" dirty="0">
                <a:latin typeface="游ゴシック" panose="020B0400000000000000" pitchFamily="50" charset="-128"/>
                <a:ea typeface="游ゴシック" panose="020B0400000000000000" pitchFamily="50" charset="-128"/>
              </a:rPr>
              <a:t>・ここからは、学級経営の実際に</a:t>
            </a:r>
            <a:r>
              <a:rPr lang="ja-JP" altLang="en-US" dirty="0" smtClean="0">
                <a:latin typeface="游ゴシック" panose="020B0400000000000000" pitchFamily="50" charset="-128"/>
                <a:ea typeface="游ゴシック" panose="020B0400000000000000" pitchFamily="50" charset="-128"/>
              </a:rPr>
              <a:t>ついて説明</a:t>
            </a:r>
            <a:r>
              <a:rPr lang="ja-JP" altLang="en-US" dirty="0">
                <a:latin typeface="游ゴシック" panose="020B0400000000000000" pitchFamily="50" charset="-128"/>
                <a:ea typeface="游ゴシック" panose="020B0400000000000000" pitchFamily="50" charset="-128"/>
              </a:rPr>
              <a:t>します。</a:t>
            </a:r>
          </a:p>
          <a:p>
            <a:pPr defTabSz="916940">
              <a:lnSpc>
                <a:spcPct val="100000"/>
              </a:lnSpc>
              <a:defRPr/>
            </a:pPr>
            <a:endParaRPr lang="en-US" altLang="ja-JP" dirty="0" smtClean="0">
              <a:latin typeface="游ゴシック" panose="020B0400000000000000" pitchFamily="50" charset="-128"/>
              <a:ea typeface="游ゴシック" panose="020B0400000000000000" pitchFamily="50" charset="-128"/>
            </a:endParaRPr>
          </a:p>
          <a:p>
            <a:pPr defTabSz="916940">
              <a:lnSpc>
                <a:spcPct val="100000"/>
              </a:lnSpc>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はじめに、教室環境の工夫についてです。</a:t>
            </a:r>
          </a:p>
          <a:p>
            <a:pPr defTabSz="916940">
              <a:lnSpc>
                <a:spcPct val="100000"/>
              </a:lnSpc>
              <a:defRPr/>
            </a:pPr>
            <a:endParaRPr lang="en-US" altLang="ja-JP" dirty="0" smtClean="0">
              <a:latin typeface="游ゴシック" panose="020B0400000000000000" pitchFamily="50" charset="-128"/>
              <a:ea typeface="游ゴシック" panose="020B0400000000000000" pitchFamily="50" charset="-128"/>
            </a:endParaRPr>
          </a:p>
          <a:p>
            <a:pPr defTabSz="916940">
              <a:lnSpc>
                <a:spcPct val="100000"/>
              </a:lnSpc>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教室環境の工夫には、</a:t>
            </a: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sym typeface="+mn-ea"/>
              </a:rPr>
              <a:t>学習に関する掲示物」「ＩＣＴ環境」「作品への励ましメッセージ」といった</a:t>
            </a:r>
            <a:r>
              <a:rPr lang="ja-JP" altLang="en-US"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sym typeface="+mn-ea"/>
              </a:rPr>
              <a:t>教師がつくる環境」</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○「学級目標」「学習課題」「家庭学習の啓発」といった児童生徒と共につくる環境</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○「係・当番活動・委員会コーナー」「個人・グループ目標の掲示」といった「児童生徒が自らつくる環境」があります。</a:t>
            </a:r>
          </a:p>
          <a:p>
            <a:pPr marL="360680" indent="-360680">
              <a:lnSpc>
                <a:spcPct val="100000"/>
              </a:lnSpc>
            </a:pP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rPr>
              <a:t>・いずれの工夫においても、</a:t>
            </a: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sym typeface="+mn-ea"/>
              </a:rPr>
              <a:t>目的に応じた場の配慮など、目的を明確にすること</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○内容の偏り、分量など、他の掲示・展示との関連・調和を図ること</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○時期・期間・配置など、興味・関心を喚起する工夫を行うこと</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○内容、表現の適切さ、文字の正確さには十分に留意することなどが重要です。</a:t>
            </a:r>
            <a:endParaRPr lang="en-US" altLang="ja-JP" dirty="0" smtClean="0">
              <a:latin typeface="游ゴシック" panose="020B0400000000000000" pitchFamily="50" charset="-128"/>
              <a:ea typeface="游ゴシック" panose="020B0400000000000000" pitchFamily="50" charset="-128"/>
            </a:endParaRPr>
          </a:p>
          <a:p>
            <a:pPr defTabSz="916940">
              <a:lnSpc>
                <a:spcPct val="100000"/>
              </a:lnSpc>
              <a:defRPr/>
            </a:pPr>
            <a:endParaRPr lang="ja-JP" altLang="en-US"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lnSpc>
                <a:spcPct val="100000"/>
              </a:lnSpc>
              <a:defRPr/>
            </a:pPr>
            <a:r>
              <a:rPr lang="ja-JP" altLang="en-US" dirty="0">
                <a:latin typeface="游ゴシック" panose="020B0400000000000000" pitchFamily="50" charset="-128"/>
                <a:ea typeface="游ゴシック" panose="020B0400000000000000" pitchFamily="50" charset="-128"/>
              </a:rPr>
              <a:t>・例えば、教室の前面の環境は</a:t>
            </a:r>
            <a:r>
              <a:rPr lang="ja-JP" altLang="en-US" dirty="0" smtClean="0">
                <a:latin typeface="游ゴシック" panose="020B0400000000000000" pitchFamily="50" charset="-128"/>
                <a:ea typeface="游ゴシック" panose="020B0400000000000000" pitchFamily="50" charset="-128"/>
              </a:rPr>
              <a:t>、特別</a:t>
            </a:r>
            <a:r>
              <a:rPr lang="ja-JP" altLang="en-US" dirty="0">
                <a:latin typeface="游ゴシック" panose="020B0400000000000000" pitchFamily="50" charset="-128"/>
                <a:ea typeface="游ゴシック" panose="020B0400000000000000" pitchFamily="50" charset="-128"/>
              </a:rPr>
              <a:t>な配慮や支援を必要とする子どもたちに配慮して、黒板や大型</a:t>
            </a:r>
            <a:r>
              <a:rPr lang="ja-JP" altLang="en-US" dirty="0" smtClean="0">
                <a:latin typeface="游ゴシック" panose="020B0400000000000000" pitchFamily="50" charset="-128"/>
                <a:ea typeface="游ゴシック" panose="020B0400000000000000" pitchFamily="50" charset="-128"/>
              </a:rPr>
              <a:t>ディスプレイに</a:t>
            </a:r>
            <a:r>
              <a:rPr lang="ja-JP" altLang="en-US" dirty="0">
                <a:latin typeface="游ゴシック" panose="020B0400000000000000" pitchFamily="50" charset="-128"/>
                <a:ea typeface="游ゴシック" panose="020B0400000000000000" pitchFamily="50" charset="-128"/>
              </a:rPr>
              <a:t>集中できる、あえて簡素な環境とすること</a:t>
            </a: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defRPr/>
            </a:pPr>
            <a:r>
              <a:rPr lang="ja-JP" altLang="en-US" dirty="0" smtClean="0">
                <a:latin typeface="游ゴシック" panose="020B0400000000000000" pitchFamily="50" charset="-128"/>
                <a:ea typeface="游ゴシック" panose="020B0400000000000000" pitchFamily="50" charset="-128"/>
              </a:rPr>
              <a:t>・側面</a:t>
            </a:r>
            <a:r>
              <a:rPr lang="ja-JP" altLang="en-US" dirty="0">
                <a:latin typeface="游ゴシック" panose="020B0400000000000000" pitchFamily="50" charset="-128"/>
                <a:ea typeface="游ゴシック" panose="020B0400000000000000" pitchFamily="50" charset="-128"/>
              </a:rPr>
              <a:t>や背面には、児童生徒が自ら整える環境、児童生徒と教師が共に</a:t>
            </a:r>
            <a:r>
              <a:rPr lang="ja-JP" altLang="en-US" dirty="0" smtClean="0">
                <a:latin typeface="游ゴシック" panose="020B0400000000000000" pitchFamily="50" charset="-128"/>
                <a:ea typeface="游ゴシック" panose="020B0400000000000000" pitchFamily="50" charset="-128"/>
              </a:rPr>
              <a:t>整える環境</a:t>
            </a:r>
            <a:r>
              <a:rPr lang="ja-JP" altLang="en-US" dirty="0">
                <a:latin typeface="游ゴシック" panose="020B0400000000000000" pitchFamily="50" charset="-128"/>
                <a:ea typeface="游ゴシック" panose="020B0400000000000000" pitchFamily="50" charset="-128"/>
              </a:rPr>
              <a:t>を整える</a:t>
            </a:r>
            <a:r>
              <a:rPr lang="ja-JP" altLang="en-US" dirty="0" smtClean="0">
                <a:latin typeface="游ゴシック" panose="020B0400000000000000" pitchFamily="50" charset="-128"/>
                <a:ea typeface="游ゴシック" panose="020B0400000000000000" pitchFamily="50" charset="-128"/>
              </a:rPr>
              <a:t>ことなど</a:t>
            </a:r>
            <a:r>
              <a:rPr lang="ja-JP" altLang="en-US" dirty="0">
                <a:latin typeface="游ゴシック" panose="020B0400000000000000" pitchFamily="50" charset="-128"/>
                <a:ea typeface="游ゴシック" panose="020B0400000000000000" pitchFamily="50" charset="-128"/>
              </a:rPr>
              <a:t>が考えられます。</a:t>
            </a: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defRPr/>
            </a:pPr>
            <a:r>
              <a:rPr lang="ja-JP" altLang="en-US" dirty="0">
                <a:latin typeface="游ゴシック" panose="020B0400000000000000" pitchFamily="50" charset="-128"/>
                <a:ea typeface="游ゴシック" panose="020B0400000000000000" pitchFamily="50" charset="-128"/>
              </a:rPr>
              <a:t>・スライドは、教室環境の事例です</a:t>
            </a:r>
            <a:r>
              <a:rPr lang="ja-JP" altLang="en-US" dirty="0" smtClean="0">
                <a:latin typeface="游ゴシック" panose="020B0400000000000000" pitchFamily="50" charset="-128"/>
                <a:ea typeface="游ゴシック" panose="020B0400000000000000" pitchFamily="50" charset="-128"/>
              </a:rPr>
              <a:t>。</a:t>
            </a:r>
            <a:endParaRPr lang="en-US" altLang="ja-JP" dirty="0" smtClean="0">
              <a:latin typeface="游ゴシック" panose="020B0400000000000000" pitchFamily="50" charset="-128"/>
              <a:ea typeface="游ゴシック" panose="020B0400000000000000" pitchFamily="50" charset="-128"/>
            </a:endParaRPr>
          </a:p>
          <a:p>
            <a:pPr defTabSz="916940">
              <a:defRPr/>
            </a:pPr>
            <a:endParaRPr lang="ja-JP" altLang="en-US" dirty="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・左上</a:t>
            </a:r>
            <a:r>
              <a:rPr lang="ja-JP" altLang="en-US" dirty="0">
                <a:latin typeface="游ゴシック" panose="020B0400000000000000" pitchFamily="50" charset="-128"/>
                <a:ea typeface="游ゴシック" panose="020B0400000000000000" pitchFamily="50" charset="-128"/>
              </a:rPr>
              <a:t>は、机上整理のルールの定着を図る事例</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・左下</a:t>
            </a:r>
            <a:r>
              <a:rPr lang="ja-JP" altLang="en-US" dirty="0">
                <a:latin typeface="游ゴシック" panose="020B0400000000000000" pitchFamily="50" charset="-128"/>
                <a:ea typeface="游ゴシック" panose="020B0400000000000000" pitchFamily="50" charset="-128"/>
              </a:rPr>
              <a:t>は、整理整頓のルールの定着を図る事例</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・右側</a:t>
            </a:r>
            <a:r>
              <a:rPr lang="ja-JP" altLang="en-US" dirty="0">
                <a:latin typeface="游ゴシック" panose="020B0400000000000000" pitchFamily="50" charset="-128"/>
                <a:ea typeface="游ゴシック" panose="020B0400000000000000" pitchFamily="50" charset="-128"/>
              </a:rPr>
              <a:t>は、基本的な学習過程の定着を図る</a:t>
            </a:r>
            <a:r>
              <a:rPr lang="ja-JP" altLang="en-US" dirty="0" smtClean="0">
                <a:latin typeface="游ゴシック" panose="020B0400000000000000" pitchFamily="50" charset="-128"/>
                <a:ea typeface="游ゴシック" panose="020B0400000000000000" pitchFamily="50" charset="-128"/>
              </a:rPr>
              <a:t>事例です</a:t>
            </a:r>
            <a:r>
              <a:rPr lang="ja-JP" altLang="en-US" dirty="0">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defRPr/>
            </a:pPr>
            <a:r>
              <a:rPr lang="ja-JP" altLang="en-US" dirty="0">
                <a:latin typeface="游ゴシック" panose="020B0400000000000000" pitchFamily="50" charset="-128"/>
                <a:ea typeface="游ゴシック" panose="020B0400000000000000" pitchFamily="50" charset="-128"/>
              </a:rPr>
              <a:t>・また、スライド左側は</a:t>
            </a:r>
            <a:r>
              <a:rPr lang="ja-JP" altLang="en-US" dirty="0" smtClean="0">
                <a:latin typeface="游ゴシック" panose="020B0400000000000000" pitchFamily="50" charset="-128"/>
                <a:ea typeface="游ゴシック" panose="020B0400000000000000" pitchFamily="50" charset="-128"/>
              </a:rPr>
              <a:t>、学級やホームルームの目標の意識化を図る環境を</a:t>
            </a:r>
            <a:r>
              <a:rPr lang="ja-JP" altLang="en-US" dirty="0">
                <a:latin typeface="游ゴシック" panose="020B0400000000000000" pitchFamily="50" charset="-128"/>
                <a:ea typeface="游ゴシック" panose="020B0400000000000000" pitchFamily="50" charset="-128"/>
              </a:rPr>
              <a:t>整えている事例</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・右上</a:t>
            </a:r>
            <a:r>
              <a:rPr lang="ja-JP" altLang="en-US" dirty="0">
                <a:latin typeface="游ゴシック" panose="020B0400000000000000" pitchFamily="50" charset="-128"/>
                <a:ea typeface="游ゴシック" panose="020B0400000000000000" pitchFamily="50" charset="-128"/>
              </a:rPr>
              <a:t>は、児童</a:t>
            </a:r>
            <a:r>
              <a:rPr lang="ja-JP" altLang="en-US" dirty="0" smtClean="0">
                <a:latin typeface="游ゴシック" panose="020B0400000000000000" pitchFamily="50" charset="-128"/>
                <a:ea typeface="游ゴシック" panose="020B0400000000000000" pitchFamily="50" charset="-128"/>
              </a:rPr>
              <a:t>生徒が互いのよさを認め合う風土を醸成する環境</a:t>
            </a:r>
            <a:r>
              <a:rPr lang="ja-JP" altLang="en-US" dirty="0">
                <a:latin typeface="游ゴシック" panose="020B0400000000000000" pitchFamily="50" charset="-128"/>
                <a:ea typeface="游ゴシック" panose="020B0400000000000000" pitchFamily="50" charset="-128"/>
              </a:rPr>
              <a:t>を整えている事例</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・右下</a:t>
            </a:r>
            <a:r>
              <a:rPr lang="ja-JP" altLang="en-US" dirty="0">
                <a:latin typeface="游ゴシック" panose="020B0400000000000000" pitchFamily="50" charset="-128"/>
                <a:ea typeface="游ゴシック" panose="020B0400000000000000" pitchFamily="50" charset="-128"/>
              </a:rPr>
              <a:t>は、どの児童生徒にも落ち着いた学習環境を整えるためのルールの定着を図る</a:t>
            </a:r>
            <a:r>
              <a:rPr lang="ja-JP" altLang="en-US" dirty="0" smtClean="0">
                <a:latin typeface="游ゴシック" panose="020B0400000000000000" pitchFamily="50" charset="-128"/>
                <a:ea typeface="游ゴシック" panose="020B0400000000000000" pitchFamily="50" charset="-128"/>
              </a:rPr>
              <a:t>事例です</a:t>
            </a:r>
            <a:r>
              <a:rPr lang="ja-JP" altLang="en-US" dirty="0">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lnSpc>
                <a:spcPct val="100000"/>
              </a:lnSpc>
              <a:defRPr/>
            </a:pPr>
            <a:r>
              <a:rPr lang="ja-JP" altLang="en-US" dirty="0" smtClean="0">
                <a:latin typeface="游ゴシック" panose="020B0400000000000000" pitchFamily="50" charset="-128"/>
                <a:ea typeface="游ゴシック" panose="020B0400000000000000" pitchFamily="50" charset="-128"/>
              </a:rPr>
              <a:t>・続いて、学級・ホームルーム経営を行っていく上で大切な「隠れたカリキュラム」の存在について触れたいと思います。</a:t>
            </a:r>
            <a:endParaRPr lang="en-US" altLang="ja-JP" dirty="0" smtClean="0">
              <a:latin typeface="游ゴシック" panose="020B0400000000000000" pitchFamily="50" charset="-128"/>
              <a:ea typeface="游ゴシック" panose="020B0400000000000000" pitchFamily="50" charset="-128"/>
            </a:endParaRPr>
          </a:p>
          <a:p>
            <a:pPr defTabSz="916940">
              <a:lnSpc>
                <a:spcPct val="100000"/>
              </a:lnSpc>
              <a:defRPr/>
            </a:pP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defTabSz="916940">
              <a:lnSpc>
                <a:spcPct val="100000"/>
              </a:lnSpc>
              <a:defRPr/>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・みなさんは、</a:t>
            </a:r>
            <a:r>
              <a:rPr lang="ja-JP" altLang="en-US" dirty="0" smtClean="0">
                <a:latin typeface="游ゴシック" panose="020B0400000000000000" pitchFamily="50" charset="-128"/>
                <a:ea typeface="游ゴシック" panose="020B0400000000000000" pitchFamily="50" charset="-128"/>
              </a:rPr>
              <a:t>「隠れたカリキュラム」について、ご存じですか。</a:t>
            </a:r>
            <a:endParaRPr lang="en-US" altLang="ja-JP" dirty="0" smtClean="0">
              <a:latin typeface="游ゴシック" panose="020B0400000000000000" pitchFamily="50" charset="-128"/>
              <a:ea typeface="游ゴシック" panose="020B0400000000000000" pitchFamily="50" charset="-128"/>
            </a:endParaRPr>
          </a:p>
          <a:p>
            <a:pPr>
              <a:lnSpc>
                <a:spcPct val="100000"/>
              </a:lnSpc>
            </a:pP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a:lnSpc>
                <a:spcPct val="100000"/>
              </a:lnSpc>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dirty="0" smtClean="0">
                <a:latin typeface="游ゴシック" panose="020B0400000000000000" pitchFamily="50" charset="-128"/>
                <a:ea typeface="游ゴシック" panose="020B0400000000000000" pitchFamily="50" charset="-128"/>
              </a:rPr>
              <a:t>「隠れたカリキュラム」は、</a:t>
            </a:r>
            <a:r>
              <a:rPr lang="ja-JP" altLang="en-US" sz="1200" dirty="0" smtClean="0">
                <a:latin typeface="游ゴシック" panose="020B0400000000000000" pitchFamily="50" charset="-128"/>
                <a:ea typeface="游ゴシック" panose="020B0400000000000000" pitchFamily="50" charset="-128"/>
              </a:rPr>
              <a:t>「潜在的カリキュラム」と呼ばれることもあり、「教師が意図せず教え続けている教育内容」のことです。</a:t>
            </a:r>
            <a:endParaRPr lang="en-US" altLang="ja-JP" sz="1200" dirty="0" smtClean="0">
              <a:latin typeface="游ゴシック" panose="020B0400000000000000" pitchFamily="50" charset="-128"/>
              <a:ea typeface="游ゴシック" panose="020B0400000000000000" pitchFamily="50" charset="-128"/>
            </a:endParaRPr>
          </a:p>
          <a:p>
            <a:pPr>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a:lnSpc>
                <a:spcPct val="100000"/>
              </a:lnSpc>
            </a:pPr>
            <a:r>
              <a:rPr lang="ja-JP" altLang="en-US" sz="1200" dirty="0" smtClean="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「隠れたカリキュラム」は、</a:t>
            </a:r>
            <a:r>
              <a:rPr lang="ja-JP" altLang="en-US" sz="1200" dirty="0" smtClean="0">
                <a:latin typeface="游ゴシック" panose="020B0400000000000000" pitchFamily="50" charset="-128"/>
                <a:ea typeface="游ゴシック" panose="020B0400000000000000" pitchFamily="50" charset="-128"/>
              </a:rPr>
              <a:t>主に、教師の言動・服装、教室環境、学校風土に関わるものがあり、ネガティブなものもあれば、ポジティブなものがあります。</a:t>
            </a:r>
            <a:endParaRPr lang="en-US" altLang="ja-JP" sz="1200" dirty="0" smtClean="0">
              <a:latin typeface="游ゴシック" panose="020B0400000000000000" pitchFamily="50" charset="-128"/>
              <a:ea typeface="游ゴシック" panose="020B0400000000000000" pitchFamily="50" charset="-128"/>
            </a:endParaRPr>
          </a:p>
          <a:p>
            <a:pPr>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a:lnSpc>
                <a:spcPct val="100000"/>
              </a:lnSpc>
            </a:pPr>
            <a:r>
              <a:rPr lang="ja-JP" altLang="en-US" sz="1200" dirty="0" smtClean="0">
                <a:latin typeface="游ゴシック" panose="020B0400000000000000" pitchFamily="50" charset="-128"/>
                <a:ea typeface="游ゴシック" panose="020B0400000000000000" pitchFamily="50" charset="-128"/>
              </a:rPr>
              <a:t>・例えば、スライド下段のネガティブな</a:t>
            </a:r>
            <a:r>
              <a:rPr lang="ja-JP" altLang="en-US" dirty="0" smtClean="0">
                <a:latin typeface="游ゴシック" panose="020B0400000000000000" pitchFamily="50" charset="-128"/>
                <a:ea typeface="游ゴシック" panose="020B0400000000000000" pitchFamily="50" charset="-128"/>
              </a:rPr>
              <a:t>隠れたカリキュラムには、</a:t>
            </a:r>
            <a:endParaRPr lang="en-US" altLang="ja-JP" dirty="0" smtClean="0">
              <a:latin typeface="游ゴシック" panose="020B0400000000000000" pitchFamily="50" charset="-128"/>
              <a:ea typeface="游ゴシック" panose="020B0400000000000000" pitchFamily="50" charset="-128"/>
            </a:endParaRPr>
          </a:p>
          <a:p>
            <a:pPr>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a:lnSpc>
                <a:spcPct val="100000"/>
              </a:lnSpc>
            </a:pPr>
            <a:r>
              <a:rPr lang="ja-JP" altLang="en-US" sz="1200" dirty="0" smtClean="0">
                <a:latin typeface="游ゴシック" panose="020B0400000000000000" pitchFamily="50" charset="-128"/>
                <a:ea typeface="游ゴシック" panose="020B0400000000000000" pitchFamily="50" charset="-128"/>
              </a:rPr>
              <a:t>・教師がいつも時間を守らないと、児童生徒には「自分たちも時間にルーズであってもよい」</a:t>
            </a:r>
            <a:endParaRPr lang="en-US" altLang="ja-JP" sz="12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游ゴシック" panose="020B0400000000000000" pitchFamily="50" charset="-128"/>
                <a:ea typeface="游ゴシック" panose="020B0400000000000000" pitchFamily="50" charset="-128"/>
              </a:rPr>
              <a:t>・いつも教室が汚いと、児童生徒には「整理整頓は重要ではない」「汚れた環境でも気にならない」といった意識が生まれたり、風土が醸成されたりしてしまいます。</a:t>
            </a:r>
            <a:endParaRPr lang="en-US" altLang="ja-JP" sz="1200" dirty="0" smtClean="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lang="ja-JP" altLang="en-US" dirty="0" smtClean="0">
                <a:latin typeface="游ゴシック" panose="020B0400000000000000" pitchFamily="50" charset="-128"/>
                <a:ea typeface="游ゴシック" panose="020B0400000000000000" pitchFamily="50" charset="-128"/>
              </a:rPr>
              <a:t>・一方</a:t>
            </a:r>
            <a:r>
              <a:rPr lang="ja-JP" altLang="en-US" sz="1200" dirty="0" smtClean="0">
                <a:latin typeface="游ゴシック" panose="020B0400000000000000" pitchFamily="50" charset="-128"/>
                <a:ea typeface="游ゴシック" panose="020B0400000000000000" pitchFamily="50" charset="-128"/>
              </a:rPr>
              <a:t>、スライド上段のポジティブな</a:t>
            </a:r>
            <a:r>
              <a:rPr lang="ja-JP" altLang="en-US" dirty="0" smtClean="0">
                <a:latin typeface="游ゴシック" panose="020B0400000000000000" pitchFamily="50" charset="-128"/>
                <a:ea typeface="游ゴシック" panose="020B0400000000000000" pitchFamily="50" charset="-128"/>
              </a:rPr>
              <a:t>隠れたカリキュラムには、</a:t>
            </a:r>
            <a:r>
              <a:rPr lang="ja-JP" altLang="en-US" sz="1200" dirty="0" smtClean="0">
                <a:latin typeface="游ゴシック" panose="020B0400000000000000" pitchFamily="50" charset="-128"/>
                <a:ea typeface="游ゴシック" panose="020B0400000000000000" pitchFamily="50" charset="-128"/>
              </a:rPr>
              <a:t>教師がいつも明るいと、児童生徒の表情も明るくなる。</a:t>
            </a:r>
            <a:endParaRPr lang="en-US" altLang="ja-JP" sz="12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游ゴシック" panose="020B0400000000000000" pitchFamily="50" charset="-128"/>
                <a:ea typeface="游ゴシック" panose="020B0400000000000000" pitchFamily="50" charset="-128"/>
              </a:rPr>
              <a:t>・提出物の期限を守らせていくと、児童生徒には「ものごとを期限までにやり遂げようとする」「約束は守るものだという意識が身に付く」といった好循環が生まれます。</a:t>
            </a:r>
            <a:endParaRPr lang="en-US" altLang="ja-JP" sz="12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游ゴシック" panose="020B0400000000000000" pitchFamily="50" charset="-128"/>
                <a:ea typeface="游ゴシック" panose="020B0400000000000000" pitchFamily="50" charset="-128"/>
              </a:rPr>
              <a:t>・スライド下段のように、隠れたカリキュラムは、教師のあらゆる言動が関わるものですので、日常の実践で意識をしてみてください。</a:t>
            </a:r>
            <a:endParaRPr lang="en-US" altLang="ja-JP" sz="1200" dirty="0" smtClean="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游ゴシック" panose="020B0400000000000000" pitchFamily="50" charset="-128"/>
                <a:ea typeface="游ゴシック" panose="020B0400000000000000" pitchFamily="50" charset="-128"/>
              </a:rPr>
              <a:t>・続いて、児童生徒の健康観察の大切さについても考えてみたいと思います。</a:t>
            </a:r>
            <a:endParaRPr lang="en-US" altLang="ja-JP" dirty="0" smtClean="0">
              <a:latin typeface="游ゴシック" panose="020B0400000000000000" pitchFamily="50" charset="-128"/>
              <a:ea typeface="游ゴシック" panose="020B0400000000000000" pitchFamily="50" charset="-128"/>
            </a:endParaRPr>
          </a:p>
          <a:p>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児童生徒の健康観察は、日常的に児童生徒の健康状態を把握するもので、心身の健康問題を早期に発見し、適切に対応していくことにつながることはもとより、体調不良だけでなく、ストレスやいじめ、不登校、虐待など、心の健康問題にも注視することで、それらの早期発見や早期対応にもつながる重要な取組です。</a:t>
            </a:r>
            <a:endParaRPr lang="en-US" altLang="ja-JP" sz="1200" dirty="0" smtClean="0">
              <a:latin typeface="游ゴシック" panose="020B0400000000000000" pitchFamily="50" charset="-128"/>
              <a:ea typeface="游ゴシック" panose="020B0400000000000000" pitchFamily="50" charset="-128"/>
            </a:endParaRPr>
          </a:p>
          <a:p>
            <a:endParaRPr lang="en-US" altLang="ja-JP" sz="12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lnSpc>
                <a:spcPct val="100000"/>
              </a:lnSpc>
              <a:defRPr/>
            </a:pPr>
            <a:r>
              <a:rPr lang="ja-JP" altLang="en-US" dirty="0" smtClean="0">
                <a:latin typeface="游ゴシック" panose="020B0400000000000000" pitchFamily="50" charset="-128"/>
                <a:ea typeface="游ゴシック" panose="020B0400000000000000" pitchFamily="50" charset="-128"/>
              </a:rPr>
              <a:t>・健康観察の機会は、スライド中段の左側のとおり、学校生活全体を通して行っていくべきものです。</a:t>
            </a:r>
            <a:endParaRPr lang="en-US" altLang="ja-JP" dirty="0" smtClean="0">
              <a:latin typeface="游ゴシック" panose="020B0400000000000000" pitchFamily="50" charset="-128"/>
              <a:ea typeface="游ゴシック" panose="020B0400000000000000" pitchFamily="50" charset="-128"/>
            </a:endParaRPr>
          </a:p>
          <a:p>
            <a:pPr marL="0" marR="0" lvl="0" indent="0" algn="l" defTabSz="916940" rtl="0" eaLnBrk="1" fontAlgn="auto" latinLnBrk="0" hangingPunct="1">
              <a:lnSpc>
                <a:spcPct val="100000"/>
              </a:lnSpc>
              <a:spcBef>
                <a:spcPts val="0"/>
              </a:spcBef>
              <a:spcAft>
                <a:spcPts val="0"/>
              </a:spcAft>
              <a:buClrTx/>
              <a:buSzTx/>
              <a:buFontTx/>
              <a:buNone/>
              <a:tabLst/>
              <a:defRPr/>
            </a:pP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marR="0" lvl="0" indent="0" algn="l" defTabSz="916940" rtl="0" eaLnBrk="1" fontAlgn="auto" latinLnBrk="0" hangingPunct="1">
              <a:lnSpc>
                <a:spcPct val="100000"/>
              </a:lnSpc>
              <a:spcBef>
                <a:spcPts val="0"/>
              </a:spcBef>
              <a:spcAft>
                <a:spcPts val="0"/>
              </a:spcAft>
              <a:buClrTx/>
              <a:buSzTx/>
              <a:buFontTx/>
              <a:buNone/>
              <a:tabLst/>
              <a:defRPr/>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・また、表の真ん中に、様々な教職員が示されているとおり、学級担任だけではなく、</a:t>
            </a:r>
            <a:r>
              <a:rPr lang="ja-JP" altLang="en-US" sz="1200" dirty="0" smtClean="0">
                <a:latin typeface="游ゴシック" panose="020B0400000000000000" pitchFamily="50" charset="-128"/>
                <a:ea typeface="游ゴシック" panose="020B0400000000000000" pitchFamily="50" charset="-128"/>
              </a:rPr>
              <a:t>教師間の引き継ぎ、情報共有を行い、</a:t>
            </a: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学校全体で連携して、児童生徒の健康状態を把握することが大切となります。</a:t>
            </a: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lnSpc>
                <a:spcPct val="100000"/>
              </a:lnSpc>
              <a:defRPr/>
            </a:pPr>
            <a:r>
              <a:rPr lang="ja-JP" altLang="en-US" dirty="0" smtClean="0">
                <a:latin typeface="游ゴシック" panose="020B0400000000000000" pitchFamily="50" charset="-128"/>
                <a:ea typeface="游ゴシック" panose="020B0400000000000000" pitchFamily="50" charset="-128"/>
              </a:rPr>
              <a:t>・最後に、学級・ホームルーム経営を円滑に行っていくための家庭との連携について触れたいと思います。</a:t>
            </a: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1200" dirty="0" smtClean="0">
                <a:latin typeface="游ゴシック" panose="020B0400000000000000" pitchFamily="50" charset="-128"/>
                <a:ea typeface="游ゴシック" panose="020B0400000000000000" pitchFamily="50" charset="-128"/>
              </a:rPr>
              <a:t>学級経営に進めるために、保護者の関心を高めることが大切であることは、御承知のとおりです。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・学級担任は、</a:t>
            </a:r>
            <a:r>
              <a:rPr lang="ja-JP" altLang="en-US" sz="1200" spc="-100" dirty="0" smtClean="0">
                <a:latin typeface="游ゴシック" panose="020B0400000000000000" pitchFamily="50" charset="-128"/>
                <a:ea typeface="游ゴシック" panose="020B0400000000000000" pitchFamily="50" charset="-128"/>
              </a:rPr>
              <a:t>対話、学級通信、保護者会の機会等を活用し、</a:t>
            </a:r>
            <a:r>
              <a:rPr lang="ja-JP" altLang="en-US" sz="1200" dirty="0" smtClean="0">
                <a:latin typeface="游ゴシック" panose="020B0400000000000000" pitchFamily="50" charset="-128"/>
                <a:ea typeface="游ゴシック" panose="020B0400000000000000" pitchFamily="50" charset="-128"/>
              </a:rPr>
              <a:t>学級経営の重点や家庭への協力内容について、保護者に理解を深めてもらえるよう努めていく必要があります。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・スライド下段のとおり、ポイントは、日常的に保護者と連携を図り、安心感や信頼感を得ることです。</a:t>
            </a: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a:lnSpc>
                <a:spcPct val="100000"/>
              </a:lnSpc>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・みなさんも、問題が生じたときだけではなく、児童生徒のよい面を積極的に伝えていくことに心がけていただきたいと思います。</a:t>
            </a: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defRPr/>
            </a:pPr>
            <a:r>
              <a:rPr lang="ja-JP" altLang="en-US" dirty="0">
                <a:latin typeface="游ゴシック" panose="020B0400000000000000" pitchFamily="50" charset="-128"/>
                <a:ea typeface="游ゴシック" panose="020B0400000000000000" pitchFamily="50" charset="-128"/>
              </a:rPr>
              <a:t>・次に、</a:t>
            </a:r>
            <a:r>
              <a:rPr lang="ja-JP" altLang="en-US" dirty="0" smtClean="0">
                <a:latin typeface="游ゴシック" panose="020B0400000000000000" pitchFamily="50" charset="-128"/>
                <a:ea typeface="游ゴシック" panose="020B0400000000000000" pitchFamily="50" charset="-128"/>
              </a:rPr>
              <a:t>学級・ホームルーム経営</a:t>
            </a:r>
            <a:r>
              <a:rPr lang="ja-JP" altLang="en-US" dirty="0">
                <a:latin typeface="游ゴシック" panose="020B0400000000000000" pitchFamily="50" charset="-128"/>
                <a:ea typeface="游ゴシック" panose="020B0400000000000000" pitchFamily="50" charset="-128"/>
              </a:rPr>
              <a:t>について</a:t>
            </a:r>
            <a:r>
              <a:rPr lang="ja-JP" altLang="en-US" dirty="0" smtClean="0">
                <a:latin typeface="游ゴシック" panose="020B0400000000000000" pitchFamily="50" charset="-128"/>
                <a:ea typeface="游ゴシック" panose="020B0400000000000000" pitchFamily="50" charset="-128"/>
              </a:rPr>
              <a:t>説明します。</a:t>
            </a:r>
            <a:endParaRPr lang="en-US" altLang="ja-JP" dirty="0">
              <a:latin typeface="游ゴシック" panose="020B0400000000000000" pitchFamily="50" charset="-128"/>
              <a:ea typeface="游ゴシック" panose="020B0400000000000000" pitchFamily="50" charset="-128"/>
            </a:endParaRPr>
          </a:p>
          <a:p>
            <a:pPr marL="0" indent="0"/>
            <a:endParaRPr kumimoji="1" lang="en-US" altLang="ja-JP" dirty="0" smtClean="0">
              <a:latin typeface="游ゴシック" panose="020B0400000000000000" pitchFamily="50" charset="-128"/>
              <a:ea typeface="游ゴシック" panose="020B0400000000000000" pitchFamily="50" charset="-128"/>
            </a:endParaRPr>
          </a:p>
          <a:p>
            <a:pPr marL="0" indent="0"/>
            <a:r>
              <a:rPr kumimoji="1" lang="ja-JP" altLang="en-US" dirty="0" smtClean="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学級経営とは、</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学校の教育目標を実現するため、学級を基本の組織として展開される教育活動の計画・実施・評価など、</a:t>
            </a:r>
            <a:r>
              <a:rPr lang="ja-JP" altLang="en-US" dirty="0" smtClean="0">
                <a:latin typeface="游ゴシック" panose="020B0400000000000000" pitchFamily="50" charset="-128"/>
                <a:ea typeface="游ゴシック" panose="020B0400000000000000" pitchFamily="50" charset="-128"/>
                <a:sym typeface="+mn-ea"/>
              </a:rPr>
              <a:t>学級担任として行う全ての活動です。</a:t>
            </a:r>
          </a:p>
          <a:p>
            <a:pPr marL="0" indent="0"/>
            <a:endParaRPr lang="en-US" altLang="ja-JP" dirty="0" smtClean="0">
              <a:latin typeface="游ゴシック" panose="020B0400000000000000" pitchFamily="50" charset="-128"/>
              <a:ea typeface="游ゴシック" panose="020B0400000000000000" pitchFamily="50" charset="-128"/>
              <a:sym typeface="+mn-ea"/>
            </a:endParaRPr>
          </a:p>
          <a:p>
            <a:pPr marL="0" indent="0"/>
            <a:r>
              <a:rPr lang="ja-JP" altLang="en-US" dirty="0" smtClean="0">
                <a:latin typeface="游ゴシック" panose="020B0400000000000000" pitchFamily="50" charset="-128"/>
                <a:ea typeface="游ゴシック" panose="020B0400000000000000" pitchFamily="50" charset="-128"/>
                <a:sym typeface="+mn-ea"/>
              </a:rPr>
              <a:t>・学級経営の機能には、２つの側面があります。</a:t>
            </a:r>
            <a:endParaRPr lang="en-US" altLang="ja-JP" dirty="0" smtClean="0">
              <a:latin typeface="游ゴシック" panose="020B0400000000000000" pitchFamily="50" charset="-128"/>
              <a:ea typeface="游ゴシック" panose="020B0400000000000000" pitchFamily="50" charset="-128"/>
            </a:endParaRPr>
          </a:p>
          <a:p>
            <a:pPr marL="0" indent="0"/>
            <a:endParaRPr lang="en-US" altLang="ja-JP" dirty="0" smtClean="0">
              <a:latin typeface="游ゴシック" panose="020B0400000000000000" pitchFamily="50" charset="-128"/>
              <a:ea typeface="游ゴシック" panose="020B0400000000000000" pitchFamily="50" charset="-128"/>
              <a:sym typeface="+mn-ea"/>
            </a:endParaRPr>
          </a:p>
          <a:p>
            <a:pPr marL="0" indent="0"/>
            <a:r>
              <a:rPr lang="ja-JP" altLang="en-US" dirty="0" smtClean="0">
                <a:latin typeface="游ゴシック" panose="020B0400000000000000" pitchFamily="50" charset="-128"/>
                <a:ea typeface="游ゴシック" panose="020B0400000000000000" pitchFamily="50" charset="-128"/>
                <a:sym typeface="+mn-ea"/>
              </a:rPr>
              <a:t>・１つ目は、「学習集団としての側面」で、「児童生徒の知的・技能的な学習要求に応える」ために展開される学級担任の営みです。</a:t>
            </a:r>
          </a:p>
          <a:p>
            <a:pPr marL="0" indent="0"/>
            <a:endParaRPr lang="en-US" altLang="ja-JP" dirty="0" smtClean="0">
              <a:latin typeface="游ゴシック" panose="020B0400000000000000" pitchFamily="50" charset="-128"/>
              <a:ea typeface="游ゴシック" panose="020B0400000000000000" pitchFamily="50" charset="-128"/>
              <a:sym typeface="+mn-ea"/>
            </a:endParaRPr>
          </a:p>
          <a:p>
            <a:pPr marL="0" indent="0"/>
            <a:r>
              <a:rPr lang="ja-JP" altLang="en-US" dirty="0" smtClean="0">
                <a:latin typeface="游ゴシック" panose="020B0400000000000000" pitchFamily="50" charset="-128"/>
                <a:ea typeface="游ゴシック" panose="020B0400000000000000" pitchFamily="50" charset="-128"/>
                <a:sym typeface="+mn-ea"/>
              </a:rPr>
              <a:t>・２つ目は、「生活集団としての側面」で、「円滑な人間関係やそのための規律を形成する」ために展開される営みです。</a:t>
            </a:r>
          </a:p>
          <a:p>
            <a:pPr marL="0" indent="0"/>
            <a:endParaRPr lang="en-US" altLang="ja-JP" dirty="0" smtClean="0">
              <a:latin typeface="游ゴシック" panose="020B0400000000000000" pitchFamily="50" charset="-128"/>
              <a:ea typeface="游ゴシック" panose="020B0400000000000000" pitchFamily="50" charset="-128"/>
              <a:sym typeface="+mn-ea"/>
            </a:endParaRPr>
          </a:p>
          <a:p>
            <a:pPr marL="0" indent="0"/>
            <a:r>
              <a:rPr lang="ja-JP" altLang="en-US" dirty="0" smtClean="0">
                <a:latin typeface="游ゴシック" panose="020B0400000000000000" pitchFamily="50" charset="-128"/>
                <a:ea typeface="游ゴシック" panose="020B0400000000000000" pitchFamily="50" charset="-128"/>
                <a:sym typeface="+mn-ea"/>
              </a:rPr>
              <a:t>・これらは、別々に機能するものではなく、望ましい学習集団を組織することは、望ましい人間関係の形成に寄与したり、望ましい生活規律が形成されると、学習活動が活性化されたりするなど、両側面を一体的に捉えて、環境整備や教育活動、家庭等との連携に取り組むことが大切です。</a:t>
            </a:r>
          </a:p>
          <a:p>
            <a:pPr marL="0" indent="0"/>
            <a:endParaRPr lang="en-US" altLang="ja-JP" dirty="0" smtClean="0">
              <a:latin typeface="游ゴシック" panose="020B0400000000000000" pitchFamily="50" charset="-128"/>
              <a:ea typeface="游ゴシック" panose="020B0400000000000000" pitchFamily="50" charset="-128"/>
              <a:sym typeface="+mn-ea"/>
            </a:endParaRPr>
          </a:p>
          <a:p>
            <a:pPr marL="0" indent="0"/>
            <a:r>
              <a:rPr lang="ja-JP" altLang="en-US" dirty="0" smtClean="0">
                <a:latin typeface="游ゴシック" panose="020B0400000000000000" pitchFamily="50" charset="-128"/>
                <a:ea typeface="游ゴシック" panose="020B0400000000000000" pitchFamily="50" charset="-128"/>
                <a:sym typeface="+mn-ea"/>
              </a:rPr>
              <a:t>・みなさんの日常の学級経営は、どちらの側面が強かったり弱かったり、あるいは、調和がとれていたりしますか。</a:t>
            </a: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游ゴシック" panose="020B0400000000000000" pitchFamily="50" charset="-128"/>
                <a:ea typeface="游ゴシック" panose="020B0400000000000000" pitchFamily="50" charset="-128"/>
              </a:rPr>
              <a:t>・</a:t>
            </a: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日常的に保護者と連携を図り、安心感や信頼感を得るための取組の一つに、</a:t>
            </a:r>
            <a:r>
              <a:rPr lang="ja-JP" altLang="en-US" sz="1200" dirty="0" smtClean="0">
                <a:latin typeface="游ゴシック" panose="020B0400000000000000" pitchFamily="50" charset="-128"/>
                <a:ea typeface="游ゴシック" panose="020B0400000000000000" pitchFamily="50" charset="-128"/>
              </a:rPr>
              <a:t>学年通信や学級通信があります。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spc="-1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spc="-100" dirty="0" smtClean="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学年通信や学級通信は、学校の教育方針や児童生徒の学校生活の様子を保護者に伝える取組で、公平性や公正性の観点から、学校や学級の様子を多面的に伝えることが求められます。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・特に、初任段階の皆さんに御理解いただきたいことは、学年通信や学級通信は、学校から出される文書であることです。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・保護者の信頼を得るために、必ず、校長、教頭、学年主任等に内容の点検を受けるようにしてください。</a:t>
            </a:r>
            <a:endParaRPr lang="en-US" altLang="ja-JP" sz="1200" dirty="0" smtClean="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lnSpc>
                <a:spcPct val="100000"/>
              </a:lnSpc>
              <a:defRPr/>
            </a:pPr>
            <a:r>
              <a:rPr lang="ja-JP" altLang="en-US" dirty="0" smtClean="0">
                <a:latin typeface="游ゴシック" panose="020B0400000000000000" pitchFamily="50" charset="-128"/>
                <a:ea typeface="游ゴシック" panose="020B0400000000000000" pitchFamily="50" charset="-128"/>
              </a:rPr>
              <a:t>・また、保護者の方に直接、学級や児童生徒の様子を見ていただく授業参観の機会も大切です。</a:t>
            </a: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pP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a:lnSpc>
                <a:spcPct val="100000"/>
              </a:lnSpc>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・授業参観は、「</a:t>
            </a:r>
            <a:r>
              <a:rPr lang="ja-JP" altLang="en-US" sz="1200" dirty="0" smtClean="0">
                <a:latin typeface="游ゴシック" panose="020B0400000000000000" pitchFamily="50" charset="-128"/>
                <a:ea typeface="游ゴシック" panose="020B0400000000000000" pitchFamily="50" charset="-128"/>
              </a:rPr>
              <a:t>活動の様子、作品、掲示物などから、児童生徒の様子を知らせる機会」であると同時に、「学校・学級の様子、雰囲気を知らせる機会」「学習内容、指導方法を知らせる機会」「学級担任の方針や願いを示す機会」となるなど、様々な効果がありま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・スライド下段のとおり、授業参観で、多くの児童生徒が活躍できる場を設定する</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・学級通信などで、事前に、参観していただく学習内容をお知らせする</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・参観中に、児童生徒に暖かい言葉かけをする</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・保護者が参観できない児童生徒にも配慮するなどの取組を意図的に行い、授業参観を機会を活用して、保護者の信頼を得るようにしていただきたいと思います。</a:t>
            </a:r>
            <a:endParaRPr lang="en-US" altLang="ja-JP" sz="1200" dirty="0" smtClean="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lnSpc>
                <a:spcPct val="100000"/>
              </a:lnSpc>
              <a:defRPr/>
            </a:pPr>
            <a:r>
              <a:rPr lang="ja-JP" altLang="en-US" dirty="0" smtClean="0">
                <a:latin typeface="游ゴシック" panose="020B0400000000000000" pitchFamily="50" charset="-128"/>
                <a:ea typeface="游ゴシック" panose="020B0400000000000000" pitchFamily="50" charset="-128"/>
              </a:rPr>
              <a:t>・授業参観の後には、保護者会が実施されることも多いと思います。</a:t>
            </a:r>
            <a:endParaRPr lang="en-US" altLang="ja-JP" dirty="0" smtClean="0">
              <a:latin typeface="游ゴシック" panose="020B0400000000000000" pitchFamily="50" charset="-128"/>
              <a:ea typeface="游ゴシック" panose="020B0400000000000000" pitchFamily="50" charset="-128"/>
            </a:endParaRPr>
          </a:p>
          <a:p>
            <a:pPr marL="0" indent="0" defTabSz="916940">
              <a:lnSpc>
                <a:spcPct val="100000"/>
              </a:lnSpc>
              <a:defRPr/>
            </a:pP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defTabSz="916940">
              <a:lnSpc>
                <a:spcPct val="100000"/>
              </a:lnSpc>
              <a:defRPr/>
            </a:pPr>
            <a:r>
              <a:rPr kumimoji="1"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・保護者会は、学級担任と保護者が直接、対話することができる重要な機会ですので、</a:t>
            </a:r>
            <a:r>
              <a:rPr lang="ja-JP" altLang="en-US" sz="1200" dirty="0" smtClean="0">
                <a:latin typeface="游ゴシック" panose="020B0400000000000000" pitchFamily="50" charset="-128"/>
                <a:ea typeface="游ゴシック" panose="020B0400000000000000" pitchFamily="50" charset="-128"/>
              </a:rPr>
              <a:t>誰でも話のできる話題を設定する。</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・事実、指導の手立て、解決方法の具体的な説明をするなどして、保護者との信頼関係を築いていただきたいと思います。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・保護者会を円滑に進めるために、初任段階の皆さんには、他の教員と歩調を合わせたり、事前に、学年主任等のアドバイスを受け、説明のポイントを明確にしたりすることに留意いただきたいと思います。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・また、保護者会で保護者から質問を受け、回答に苦慮した際は、回答を急がず、保護者会後に、管理職や学年主任の先生に相談し、対応するようにすることも大切です。</a:t>
            </a: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sz="120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sz="1200" dirty="0" smtClean="0">
                <a:latin typeface="游ゴシック" panose="020B0400000000000000" pitchFamily="50" charset="-128"/>
                <a:ea typeface="游ゴシック" panose="020B0400000000000000" pitchFamily="50" charset="-128"/>
              </a:rPr>
              <a:t>・保護者の方には、学校組織として対応することを心がけていただきたいと思います。</a:t>
            </a:r>
            <a:endParaRPr lang="en-US" altLang="ja-JP" sz="1200" dirty="0" smtClean="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indent="0" defTabSz="916940">
              <a:lnSpc>
                <a:spcPct val="100000"/>
              </a:lnSpc>
              <a:defRPr/>
            </a:pPr>
            <a:r>
              <a:rPr lang="ja-JP" altLang="en-US" dirty="0" smtClean="0">
                <a:latin typeface="游ゴシック" panose="020B0400000000000000" pitchFamily="50" charset="-128"/>
                <a:ea typeface="游ゴシック" panose="020B0400000000000000" pitchFamily="50" charset="-128"/>
              </a:rPr>
              <a:t>・ここまで、学年・</a:t>
            </a:r>
            <a:r>
              <a:rPr lang="ja-JP" altLang="en-US" b="0" dirty="0" smtClean="0">
                <a:latin typeface="游ゴシック" panose="020B0400000000000000" pitchFamily="50" charset="-128"/>
                <a:ea typeface="游ゴシック" panose="020B0400000000000000" pitchFamily="50" charset="-128"/>
              </a:rPr>
              <a:t>学級</a:t>
            </a:r>
            <a:r>
              <a:rPr lang="ja-JP" altLang="en-US" b="0" dirty="0">
                <a:latin typeface="游ゴシック" panose="020B0400000000000000" pitchFamily="50" charset="-128"/>
                <a:ea typeface="游ゴシック" panose="020B0400000000000000" pitchFamily="50" charset="-128"/>
              </a:rPr>
              <a:t>・ホームルーム</a:t>
            </a:r>
            <a:r>
              <a:rPr lang="ja-JP" altLang="en-US" b="0" dirty="0" smtClean="0">
                <a:latin typeface="游ゴシック" panose="020B0400000000000000" pitchFamily="50" charset="-128"/>
                <a:ea typeface="游ゴシック" panose="020B0400000000000000" pitchFamily="50" charset="-128"/>
              </a:rPr>
              <a:t>経営の様々なことを説明しました。</a:t>
            </a:r>
            <a:endParaRPr lang="en-US" altLang="ja-JP" b="0" dirty="0" smtClean="0">
              <a:latin typeface="游ゴシック" panose="020B0400000000000000" pitchFamily="50" charset="-128"/>
              <a:ea typeface="游ゴシック" panose="020B0400000000000000" pitchFamily="50" charset="-128"/>
            </a:endParaRPr>
          </a:p>
          <a:p>
            <a:pPr marL="0" indent="0" defTabSz="91694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defTabSz="916940">
              <a:lnSpc>
                <a:spcPct val="100000"/>
              </a:lnSpc>
              <a:defRPr/>
            </a:pPr>
            <a:r>
              <a:rPr lang="ja-JP" altLang="en-US" b="0" dirty="0" smtClean="0">
                <a:latin typeface="游ゴシック" panose="020B0400000000000000" pitchFamily="50" charset="-128"/>
                <a:ea typeface="游ゴシック" panose="020B0400000000000000" pitchFamily="50" charset="-128"/>
              </a:rPr>
              <a:t>・ポイントをまとめたいと思います。</a:t>
            </a:r>
            <a:endParaRPr lang="en-US" altLang="ja-JP" b="0" dirty="0">
              <a:latin typeface="游ゴシック" panose="020B0400000000000000" pitchFamily="50" charset="-128"/>
              <a:ea typeface="游ゴシック" panose="020B0400000000000000" pitchFamily="50" charset="-128"/>
            </a:endParaRPr>
          </a:p>
          <a:p>
            <a:pPr marL="0" indent="0" defTabSz="91694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defTabSz="916940">
              <a:lnSpc>
                <a:spcPct val="100000"/>
              </a:lnSpc>
              <a:defRPr/>
            </a:pPr>
            <a:r>
              <a:rPr lang="ja-JP" altLang="en-US" b="0" dirty="0" smtClean="0">
                <a:latin typeface="游ゴシック" panose="020B0400000000000000" pitchFamily="50" charset="-128"/>
                <a:ea typeface="游ゴシック" panose="020B0400000000000000" pitchFamily="50" charset="-128"/>
              </a:rPr>
              <a:t>・初任段階の皆さんには、まず、自身</a:t>
            </a:r>
            <a:r>
              <a:rPr lang="ja-JP" altLang="en-US" b="0" dirty="0">
                <a:latin typeface="游ゴシック" panose="020B0400000000000000" pitchFamily="50" charset="-128"/>
                <a:ea typeface="游ゴシック" panose="020B0400000000000000" pitchFamily="50" charset="-128"/>
              </a:rPr>
              <a:t>の学級・ホームルームの状況について、他の教職員と連携し、状況把握を確実に</a:t>
            </a:r>
            <a:r>
              <a:rPr lang="ja-JP" altLang="en-US" b="0" dirty="0" smtClean="0">
                <a:latin typeface="游ゴシック" panose="020B0400000000000000" pitchFamily="50" charset="-128"/>
                <a:ea typeface="游ゴシック" panose="020B0400000000000000" pitchFamily="50" charset="-128"/>
              </a:rPr>
              <a:t>行うことを大切にしてください。</a:t>
            </a:r>
            <a:endParaRPr lang="en-US" altLang="ja-JP" b="0" dirty="0">
              <a:latin typeface="游ゴシック" panose="020B0400000000000000" pitchFamily="50" charset="-128"/>
              <a:ea typeface="游ゴシック" panose="020B0400000000000000" pitchFamily="50" charset="-128"/>
            </a:endParaRPr>
          </a:p>
          <a:p>
            <a:pPr marL="0" indent="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r>
              <a:rPr lang="ja-JP" altLang="en-US" b="0" dirty="0" smtClean="0">
                <a:latin typeface="游ゴシック" panose="020B0400000000000000" pitchFamily="50" charset="-128"/>
                <a:ea typeface="游ゴシック" panose="020B0400000000000000" pitchFamily="50" charset="-128"/>
              </a:rPr>
              <a:t>・また、学級</a:t>
            </a:r>
            <a:r>
              <a:rPr lang="ja-JP" altLang="en-US" b="0" dirty="0">
                <a:latin typeface="游ゴシック" panose="020B0400000000000000" pitchFamily="50" charset="-128"/>
                <a:ea typeface="游ゴシック" panose="020B0400000000000000" pitchFamily="50" charset="-128"/>
              </a:rPr>
              <a:t>・ホームルーム</a:t>
            </a:r>
            <a:r>
              <a:rPr lang="ja-JP" altLang="en-US" b="0" dirty="0" smtClean="0">
                <a:latin typeface="游ゴシック" panose="020B0400000000000000" pitchFamily="50" charset="-128"/>
                <a:ea typeface="游ゴシック" panose="020B0400000000000000" pitchFamily="50" charset="-128"/>
              </a:rPr>
              <a:t>が、児童</a:t>
            </a:r>
            <a:r>
              <a:rPr lang="ja-JP" altLang="en-US" b="0" dirty="0">
                <a:latin typeface="游ゴシック" panose="020B0400000000000000" pitchFamily="50" charset="-128"/>
                <a:ea typeface="游ゴシック" panose="020B0400000000000000" pitchFamily="50" charset="-128"/>
              </a:rPr>
              <a:t>生徒にとって「心の居場所」になるように、多様な個性や様々な人間関係を見据えながら、望ましい集団、人間関係づくりを</a:t>
            </a:r>
            <a:r>
              <a:rPr lang="ja-JP" altLang="en-US" b="0" dirty="0" smtClean="0">
                <a:latin typeface="游ゴシック" panose="020B0400000000000000" pitchFamily="50" charset="-128"/>
                <a:ea typeface="游ゴシック" panose="020B0400000000000000" pitchFamily="50" charset="-128"/>
              </a:rPr>
              <a:t>進めていっていただきたいと思います。</a:t>
            </a: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r>
              <a:rPr lang="ja-JP" altLang="en-US" b="0" dirty="0" smtClean="0">
                <a:latin typeface="游ゴシック" panose="020B0400000000000000" pitchFamily="50" charset="-128"/>
                <a:ea typeface="游ゴシック" panose="020B0400000000000000" pitchFamily="50" charset="-128"/>
              </a:rPr>
              <a:t>・最後に</a:t>
            </a:r>
            <a:r>
              <a:rPr lang="ja-JP" altLang="en-US" b="0" u="none" dirty="0" smtClean="0">
                <a:latin typeface="游ゴシック" panose="020B0400000000000000" pitchFamily="50" charset="-128"/>
                <a:ea typeface="游ゴシック" panose="020B0400000000000000" pitchFamily="50" charset="-128"/>
              </a:rPr>
              <a:t>、</a:t>
            </a:r>
            <a:r>
              <a:rPr lang="ja-JP" altLang="en-US" sz="1200" b="0" u="none" dirty="0" smtClean="0">
                <a:latin typeface="游ゴシック" panose="020B0400000000000000" pitchFamily="50" charset="-128"/>
                <a:ea typeface="游ゴシック" panose="020B0400000000000000" pitchFamily="50" charset="-128"/>
              </a:rPr>
              <a:t>「目標」「計画」「実践」「評価」「改善」のＰＤＣＡサイクルを大切にしていただきたいと思います。</a:t>
            </a:r>
            <a:endParaRPr lang="en-US" altLang="ja-JP" b="0" u="none" dirty="0" smtClean="0">
              <a:latin typeface="游ゴシック" panose="020B0400000000000000" pitchFamily="50" charset="-128"/>
              <a:ea typeface="游ゴシック" panose="020B0400000000000000" pitchFamily="50" charset="-128"/>
            </a:endParaRPr>
          </a:p>
          <a:p>
            <a:pPr marL="0" indent="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r>
              <a:rPr lang="ja-JP" altLang="en-US" b="0" dirty="0" smtClean="0">
                <a:latin typeface="游ゴシック" panose="020B0400000000000000" pitchFamily="50" charset="-128"/>
                <a:ea typeface="游ゴシック" panose="020B0400000000000000" pitchFamily="50" charset="-128"/>
              </a:rPr>
              <a:t>・</a:t>
            </a:r>
            <a:r>
              <a:rPr lang="ja-JP" altLang="en-US" b="0" dirty="0">
                <a:latin typeface="游ゴシック" panose="020B0400000000000000" pitchFamily="50" charset="-128"/>
                <a:ea typeface="游ゴシック" panose="020B0400000000000000" pitchFamily="50" charset="-128"/>
              </a:rPr>
              <a:t>初任</a:t>
            </a:r>
            <a:r>
              <a:rPr lang="ja-JP" altLang="en-US" b="0" dirty="0" smtClean="0">
                <a:latin typeface="游ゴシック" panose="020B0400000000000000" pitchFamily="50" charset="-128"/>
                <a:ea typeface="游ゴシック" panose="020B0400000000000000" pitchFamily="50" charset="-128"/>
              </a:rPr>
              <a:t>段階の先生が、学級</a:t>
            </a:r>
            <a:r>
              <a:rPr lang="ja-JP" altLang="en-US" b="0" dirty="0">
                <a:latin typeface="游ゴシック" panose="020B0400000000000000" pitchFamily="50" charset="-128"/>
                <a:ea typeface="游ゴシック" panose="020B0400000000000000" pitchFamily="50" charset="-128"/>
              </a:rPr>
              <a:t>・ホームルームがうまく機能しない状況になる事例の多くでは</a:t>
            </a:r>
            <a:r>
              <a:rPr lang="ja-JP" altLang="en-US" b="0" dirty="0" smtClean="0">
                <a:latin typeface="游ゴシック" panose="020B0400000000000000" pitchFamily="50" charset="-128"/>
                <a:ea typeface="游ゴシック" panose="020B0400000000000000" pitchFamily="50" charset="-128"/>
              </a:rPr>
              <a:t>、学級</a:t>
            </a:r>
            <a:r>
              <a:rPr lang="ja-JP" altLang="en-US" b="0" dirty="0">
                <a:latin typeface="游ゴシック" panose="020B0400000000000000" pitchFamily="50" charset="-128"/>
                <a:ea typeface="游ゴシック" panose="020B0400000000000000" pitchFamily="50" charset="-128"/>
              </a:rPr>
              <a:t>・ホームルーム経営をスタートするに当たり作成した目標等を達成しなければと気負いすぎ、</a:t>
            </a:r>
            <a:r>
              <a:rPr lang="ja-JP" altLang="en-US" b="0" dirty="0" smtClean="0">
                <a:latin typeface="游ゴシック" panose="020B0400000000000000" pitchFamily="50" charset="-128"/>
                <a:ea typeface="游ゴシック" panose="020B0400000000000000" pitchFamily="50" charset="-128"/>
              </a:rPr>
              <a:t>子どもと</a:t>
            </a:r>
            <a:r>
              <a:rPr lang="ja-JP" altLang="en-US" b="0" dirty="0">
                <a:latin typeface="游ゴシック" panose="020B0400000000000000" pitchFamily="50" charset="-128"/>
                <a:ea typeface="游ゴシック" panose="020B0400000000000000" pitchFamily="50" charset="-128"/>
              </a:rPr>
              <a:t>の信頼関係ができていないにもかかわらず厳しい指導を行っていたり、その反対に、指導しなければいけないことを徹底</a:t>
            </a:r>
            <a:r>
              <a:rPr lang="ja-JP" altLang="en-US" b="0" dirty="0" smtClean="0">
                <a:latin typeface="游ゴシック" panose="020B0400000000000000" pitchFamily="50" charset="-128"/>
                <a:ea typeface="游ゴシック" panose="020B0400000000000000" pitchFamily="50" charset="-128"/>
              </a:rPr>
              <a:t>できなかったり</a:t>
            </a:r>
            <a:r>
              <a:rPr lang="ja-JP" altLang="en-US" b="0" dirty="0">
                <a:latin typeface="游ゴシック" panose="020B0400000000000000" pitchFamily="50" charset="-128"/>
                <a:ea typeface="游ゴシック" panose="020B0400000000000000" pitchFamily="50" charset="-128"/>
              </a:rPr>
              <a:t>して</a:t>
            </a:r>
            <a:r>
              <a:rPr lang="ja-JP" altLang="en-US" b="0" dirty="0" smtClean="0">
                <a:latin typeface="游ゴシック" panose="020B0400000000000000" pitchFamily="50" charset="-128"/>
                <a:ea typeface="游ゴシック" panose="020B0400000000000000" pitchFamily="50" charset="-128"/>
              </a:rPr>
              <a:t>います。</a:t>
            </a:r>
            <a:endParaRPr lang="en-US" altLang="ja-JP" b="0" dirty="0">
              <a:latin typeface="游ゴシック" panose="020B0400000000000000" pitchFamily="50" charset="-128"/>
              <a:ea typeface="游ゴシック" panose="020B0400000000000000" pitchFamily="50" charset="-128"/>
            </a:endParaRPr>
          </a:p>
          <a:p>
            <a:pPr marL="0" indent="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r>
              <a:rPr lang="ja-JP" altLang="en-US" b="0" dirty="0" smtClean="0">
                <a:latin typeface="游ゴシック" panose="020B0400000000000000" pitchFamily="50" charset="-128"/>
                <a:ea typeface="游ゴシック" panose="020B0400000000000000" pitchFamily="50" charset="-128"/>
              </a:rPr>
              <a:t>・指導</a:t>
            </a:r>
            <a:r>
              <a:rPr lang="ja-JP" altLang="en-US" b="0" dirty="0">
                <a:latin typeface="游ゴシック" panose="020B0400000000000000" pitchFamily="50" charset="-128"/>
                <a:ea typeface="游ゴシック" panose="020B0400000000000000" pitchFamily="50" charset="-128"/>
              </a:rPr>
              <a:t>がうまくいかないときは</a:t>
            </a:r>
            <a:r>
              <a:rPr lang="ja-JP" altLang="en-US" b="0" dirty="0" smtClean="0">
                <a:latin typeface="游ゴシック" panose="020B0400000000000000" pitchFamily="50" charset="-128"/>
                <a:ea typeface="游ゴシック" panose="020B0400000000000000" pitchFamily="50" charset="-128"/>
              </a:rPr>
              <a:t>、決して一人では抱え込まず、早い段階で学年の先生や管理職に相談し、実践</a:t>
            </a:r>
            <a:r>
              <a:rPr lang="ja-JP" altLang="en-US" b="0" dirty="0">
                <a:latin typeface="游ゴシック" panose="020B0400000000000000" pitchFamily="50" charset="-128"/>
                <a:ea typeface="游ゴシック" panose="020B0400000000000000" pitchFamily="50" charset="-128"/>
              </a:rPr>
              <a:t>したことを振り返り、学級・ホームルーム経営</a:t>
            </a:r>
            <a:r>
              <a:rPr lang="ja-JP" altLang="en-US" b="0" dirty="0" smtClean="0">
                <a:latin typeface="游ゴシック" panose="020B0400000000000000" pitchFamily="50" charset="-128"/>
                <a:ea typeface="游ゴシック" panose="020B0400000000000000" pitchFamily="50" charset="-128"/>
              </a:rPr>
              <a:t>の改善に努めていただきたいと思います。</a:t>
            </a: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rPr>
              <a:t>・本講座の説明は以上ですが、どのような学びを得ることができましたか。</a:t>
            </a: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rPr>
              <a:t>・研修講座から学んだことを踏まえて、今後の目標を定め、目標達成に向けて、どのような取組を行いたいかを考えてみましょう。</a:t>
            </a: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pP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rPr>
              <a:t>・次回の研修の時や、今年度が終わるとき等の節目に、今回定めた目標を達成できたのかを振り返り、今後に生かしてください。</a:t>
            </a:r>
            <a:endParaRPr lang="en-US" altLang="ja-JP" dirty="0" smtClean="0">
              <a:latin typeface="游ゴシック" panose="020B0400000000000000" pitchFamily="50" charset="-128"/>
              <a:ea typeface="游ゴシック" panose="020B0400000000000000" pitchFamily="50" charset="-128"/>
            </a:endParaRPr>
          </a:p>
          <a:p>
            <a:pPr marL="0" indent="0">
              <a:lnSpc>
                <a:spcPct val="100000"/>
              </a:lnSpc>
              <a:defRPr/>
            </a:pPr>
            <a:endParaRPr lang="en-US" altLang="ja-JP" b="0" dirty="0" smtClean="0">
              <a:latin typeface="游ゴシック" panose="020B0400000000000000" pitchFamily="50" charset="-128"/>
              <a:ea typeface="游ゴシック" panose="020B0400000000000000" pitchFamily="50" charset="-128"/>
            </a:endParaRPr>
          </a:p>
          <a:p>
            <a:pPr marL="0" indent="0">
              <a:lnSpc>
                <a:spcPct val="100000"/>
              </a:lnSpc>
              <a:defRPr/>
            </a:pPr>
            <a:r>
              <a:rPr lang="ja-JP" altLang="en-US" b="0" dirty="0" smtClean="0">
                <a:latin typeface="游ゴシック" panose="020B0400000000000000" pitchFamily="50" charset="-128"/>
                <a:ea typeface="游ゴシック" panose="020B0400000000000000" pitchFamily="50" charset="-128"/>
              </a:rPr>
              <a:t>（以上）</a:t>
            </a:r>
            <a:endParaRPr lang="en-US" altLang="ja-JP" b="0" dirty="0" smtClean="0">
              <a:latin typeface="游ゴシック" panose="020B0400000000000000" pitchFamily="50" charset="-128"/>
              <a:ea typeface="游ゴシック" panose="020B0400000000000000" pitchFamily="50" charset="-128"/>
            </a:endParaRPr>
          </a:p>
        </p:txBody>
      </p:sp>
      <p:sp>
        <p:nvSpPr>
          <p:cNvPr id="66564" name="日付プレースホルダー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kumimoji="1">
                <a:solidFill>
                  <a:schemeClr val="tx1"/>
                </a:solidFill>
                <a:latin typeface="Arial" panose="020B0604020202020204" pitchFamily="34" charset="0"/>
                <a:ea typeface="ＭＳ Ｐゴシック" panose="020B0600070205080204" charset="-128"/>
              </a:defRPr>
            </a:lvl1pPr>
            <a:lvl2pPr marL="744855" indent="-284480">
              <a:defRPr kumimoji="1">
                <a:solidFill>
                  <a:schemeClr val="tx1"/>
                </a:solidFill>
                <a:latin typeface="Arial" panose="020B0604020202020204" pitchFamily="34" charset="0"/>
                <a:ea typeface="ＭＳ Ｐゴシック" panose="020B0600070205080204" charset="-128"/>
              </a:defRPr>
            </a:lvl2pPr>
            <a:lvl3pPr marL="1149350" indent="-227330">
              <a:defRPr kumimoji="1">
                <a:solidFill>
                  <a:schemeClr val="tx1"/>
                </a:solidFill>
                <a:latin typeface="Arial" panose="020B0604020202020204" pitchFamily="34" charset="0"/>
                <a:ea typeface="ＭＳ Ｐゴシック" panose="020B0600070205080204" charset="-128"/>
              </a:defRPr>
            </a:lvl3pPr>
            <a:lvl4pPr marL="1609725" indent="-227330">
              <a:defRPr kumimoji="1">
                <a:solidFill>
                  <a:schemeClr val="tx1"/>
                </a:solidFill>
                <a:latin typeface="Arial" panose="020B0604020202020204" pitchFamily="34" charset="0"/>
                <a:ea typeface="ＭＳ Ｐゴシック" panose="020B0600070205080204" charset="-128"/>
              </a:defRPr>
            </a:lvl4pPr>
            <a:lvl5pPr marL="2070100" indent="-227330">
              <a:defRPr kumimoji="1">
                <a:solidFill>
                  <a:schemeClr val="tx1"/>
                </a:solidFill>
                <a:latin typeface="Arial" panose="020B0604020202020204" pitchFamily="34" charset="0"/>
                <a:ea typeface="ＭＳ Ｐゴシック" panose="020B0600070205080204" charset="-128"/>
              </a:defRPr>
            </a:lvl5pPr>
            <a:lvl6pPr marL="25273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6pPr>
            <a:lvl7pPr marL="29845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7pPr>
            <a:lvl8pPr marL="34417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8pPr>
            <a:lvl9pPr marL="38989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9pPr>
          </a:lstStyle>
          <a:p>
            <a:endParaRPr lang="ja-JP" altLang="en-US"/>
          </a:p>
        </p:txBody>
      </p:sp>
      <p:sp>
        <p:nvSpPr>
          <p:cNvPr id="66565" name="スライド番号プレースホルダー 4"/>
          <p:cNvSpPr>
            <a:spLocks noGrp="1"/>
          </p:cNvSpPr>
          <p:nvPr>
            <p:ph type="sldNum" sz="quarter" idx="5"/>
          </p:nvPr>
        </p:nvSpPr>
        <p:spPr bwMode="auto">
          <a:xfrm>
            <a:off x="3815401" y="9374317"/>
            <a:ext cx="2918831" cy="495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charset="-128"/>
              </a:defRPr>
            </a:lvl1pPr>
            <a:lvl2pPr marL="744855" indent="-284480">
              <a:defRPr kumimoji="1">
                <a:solidFill>
                  <a:schemeClr val="tx1"/>
                </a:solidFill>
                <a:latin typeface="Arial" panose="020B0604020202020204" pitchFamily="34" charset="0"/>
                <a:ea typeface="ＭＳ Ｐゴシック" panose="020B0600070205080204" charset="-128"/>
              </a:defRPr>
            </a:lvl2pPr>
            <a:lvl3pPr marL="1149350" indent="-227330">
              <a:defRPr kumimoji="1">
                <a:solidFill>
                  <a:schemeClr val="tx1"/>
                </a:solidFill>
                <a:latin typeface="Arial" panose="020B0604020202020204" pitchFamily="34" charset="0"/>
                <a:ea typeface="ＭＳ Ｐゴシック" panose="020B0600070205080204" charset="-128"/>
              </a:defRPr>
            </a:lvl3pPr>
            <a:lvl4pPr marL="1609725" indent="-227330">
              <a:defRPr kumimoji="1">
                <a:solidFill>
                  <a:schemeClr val="tx1"/>
                </a:solidFill>
                <a:latin typeface="Arial" panose="020B0604020202020204" pitchFamily="34" charset="0"/>
                <a:ea typeface="ＭＳ Ｐゴシック" panose="020B0600070205080204" charset="-128"/>
              </a:defRPr>
            </a:lvl4pPr>
            <a:lvl5pPr marL="2070100" indent="-227330">
              <a:defRPr kumimoji="1">
                <a:solidFill>
                  <a:schemeClr val="tx1"/>
                </a:solidFill>
                <a:latin typeface="Arial" panose="020B0604020202020204" pitchFamily="34" charset="0"/>
                <a:ea typeface="ＭＳ Ｐゴシック" panose="020B0600070205080204" charset="-128"/>
              </a:defRPr>
            </a:lvl5pPr>
            <a:lvl6pPr marL="25273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6pPr>
            <a:lvl7pPr marL="29845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7pPr>
            <a:lvl8pPr marL="34417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8pPr>
            <a:lvl9pPr marL="3898900" indent="-22733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charset="-128"/>
              </a:defRPr>
            </a:lvl9pPr>
          </a:lstStyle>
          <a:p>
            <a:fld id="{99658BAB-FB47-4670-8999-607CC05B9DF9}" type="slidenum">
              <a:rPr lang="ja-JP" altLang="en-US" smtClean="0"/>
              <a:t>23</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ea"/>
                <a:ea typeface="ＭＳ ゴシック" panose="020B0609070205080204" pitchFamily="49" charset="-128"/>
                <a:cs typeface="+mn-cs"/>
              </a:rPr>
              <a:t>・また、各学校における学習指導のさらなる充実に向けて、資料提供等を行っています。</a:t>
            </a:r>
            <a:endParaRPr kumimoji="1" lang="en-US" altLang="ja-JP" sz="1200" kern="1200" dirty="0" smtClean="0">
              <a:solidFill>
                <a:schemeClr val="tx1"/>
              </a:solidFill>
              <a:latin typeface="+mn-ea"/>
              <a:ea typeface="ＭＳ ゴシック" panose="020B0609070205080204" pitchFamily="49" charset="-128"/>
              <a:cs typeface="+mn-cs"/>
            </a:endParaRPr>
          </a:p>
          <a:p>
            <a:r>
              <a:rPr kumimoji="1" lang="ja-JP" altLang="en-US" sz="1200" kern="1200" dirty="0" smtClean="0">
                <a:solidFill>
                  <a:schemeClr val="tx1"/>
                </a:solidFill>
                <a:latin typeface="+mn-ea"/>
                <a:ea typeface="ＭＳ ゴシック" panose="020B0609070205080204" pitchFamily="49" charset="-128"/>
                <a:cs typeface="+mn-cs"/>
              </a:rPr>
              <a:t>・道立高校への編入・転入学、特別支援学校転学への事務手続きについて、ＱＲコードから御覧ください。</a:t>
            </a:r>
            <a:endParaRPr kumimoji="1" lang="en-US" altLang="ja-JP" sz="1200" kern="1200" dirty="0" smtClean="0">
              <a:solidFill>
                <a:schemeClr val="tx1"/>
              </a:solidFill>
              <a:latin typeface="+mn-ea"/>
              <a:ea typeface="ＭＳ ゴシック" panose="020B0609070205080204" pitchFamily="49" charset="-128"/>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8151B8-08C1-4836-B753-9B541767508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359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lnSpc>
                <a:spcPct val="100000"/>
              </a:lnSpc>
              <a:defRPr/>
            </a:pPr>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rPr>
              <a:t>学級・ホームルーム経営の内容は、</a:t>
            </a:r>
            <a:r>
              <a:rPr lang="ja-JP" altLang="en-US" dirty="0">
                <a:latin typeface="游ゴシック" panose="020B0400000000000000" pitchFamily="50" charset="-128"/>
                <a:ea typeface="游ゴシック" panose="020B0400000000000000" pitchFamily="50" charset="-128"/>
                <a:sym typeface="+mn-ea"/>
              </a:rPr>
              <a:t>主にスライドの７</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つの内容が考えられます。</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・１つ目は、「</a:t>
            </a:r>
            <a:r>
              <a:rPr lang="ja-JP" altLang="en-US" dirty="0" smtClean="0">
                <a:latin typeface="游ゴシック" panose="020B0400000000000000" pitchFamily="50" charset="-128"/>
                <a:ea typeface="游ゴシック" panose="020B0400000000000000" pitchFamily="50" charset="-128"/>
                <a:sym typeface="+mn-ea"/>
              </a:rPr>
              <a:t>学級経営計画」で、「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学級目標の設定、経営計画の立案」「学級組織の編　成」「経営の評価・改善」</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・２つ目は、「</a:t>
            </a:r>
            <a:r>
              <a:rPr lang="ja-JP" altLang="en-US" dirty="0" smtClean="0">
                <a:latin typeface="游ゴシック" panose="020B0400000000000000" pitchFamily="50" charset="-128"/>
                <a:ea typeface="游ゴシック" panose="020B0400000000000000" pitchFamily="50" charset="-128"/>
                <a:sym typeface="+mn-ea"/>
              </a:rPr>
              <a:t>学習環境</a:t>
            </a:r>
            <a:r>
              <a:rPr lang="ja-JP" altLang="en-US" dirty="0">
                <a:latin typeface="游ゴシック" panose="020B0400000000000000" pitchFamily="50" charset="-128"/>
                <a:ea typeface="游ゴシック" panose="020B0400000000000000" pitchFamily="50" charset="-128"/>
                <a:sym typeface="+mn-ea"/>
              </a:rPr>
              <a:t>」で、「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室温、照明などの環境整備」「教室の美化」</a:t>
            </a: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・３つ目は、「家庭との連携」で、「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望ましい生活習慣の確立」「家庭学習の促進」</a:t>
            </a: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・４つ目は、「学習指導」で、「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日常の授業全般に関わること」のほか、「朝学習や朝読書などの学習支援」</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・５つ目は、「</a:t>
            </a:r>
            <a:r>
              <a:rPr lang="ja-JP" altLang="en-US" dirty="0" smtClean="0">
                <a:latin typeface="游ゴシック" panose="020B0400000000000000" pitchFamily="50" charset="-128"/>
                <a:ea typeface="游ゴシック" panose="020B0400000000000000" pitchFamily="50" charset="-128"/>
                <a:sym typeface="+mn-ea"/>
              </a:rPr>
              <a:t>生徒指導</a:t>
            </a:r>
            <a:r>
              <a:rPr lang="ja-JP" altLang="en-US" dirty="0">
                <a:latin typeface="游ゴシック" panose="020B0400000000000000" pitchFamily="50" charset="-128"/>
                <a:ea typeface="游ゴシック" panose="020B0400000000000000" pitchFamily="50" charset="-128"/>
                <a:sym typeface="+mn-ea"/>
              </a:rPr>
              <a:t>」で、「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支持的な風土、ルールづくり」「学級集団づくり」「いじめ・不登校の未然防止」</a:t>
            </a: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・６つ目は、「進路指導」で、「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在り方や生き方に関わる指導」「進路情報の提供、面談の実施」</a:t>
            </a: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0" indent="0" defTabSz="916940">
              <a:lnSpc>
                <a:spcPct val="100000"/>
              </a:lnSpc>
              <a:defRPr/>
            </a:pPr>
            <a:endParaRPr lang="en-US" altLang="ja-JP" dirty="0" smtClean="0">
              <a:latin typeface="游ゴシック" panose="020B0400000000000000" pitchFamily="50" charset="-128"/>
              <a:ea typeface="游ゴシック" panose="020B0400000000000000" pitchFamily="50" charset="-128"/>
              <a:sym typeface="+mn-ea"/>
            </a:endParaRPr>
          </a:p>
          <a:p>
            <a:pPr marL="0" indent="0" defTabSz="916940">
              <a:lnSpc>
                <a:spcPct val="100000"/>
              </a:lnSpc>
              <a:defRPr/>
            </a:pPr>
            <a:r>
              <a:rPr lang="ja-JP" altLang="en-US" dirty="0" smtClean="0">
                <a:latin typeface="游ゴシック" panose="020B0400000000000000" pitchFamily="50" charset="-128"/>
                <a:ea typeface="游ゴシック" panose="020B0400000000000000" pitchFamily="50" charset="-128"/>
                <a:sym typeface="+mn-ea"/>
              </a:rPr>
              <a:t>・７つ目は、「学級事務」で、「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諸表簿の整理、備品の管理」などの業務が挙げられます。</a:t>
            </a: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lnSpc>
                <a:spcPct val="100000"/>
              </a:lnSpc>
              <a:defRPr/>
            </a:pPr>
            <a:r>
              <a:rPr lang="ja-JP" altLang="en-US" dirty="0">
                <a:latin typeface="游ゴシック" panose="020B0400000000000000" pitchFamily="50" charset="-128"/>
                <a:ea typeface="游ゴシック" panose="020B0400000000000000" pitchFamily="50" charset="-128"/>
              </a:rPr>
              <a:t>・これらの学級担任としての業務を他の先生方と連携・協働して進めていくことにより、実現が</a:t>
            </a:r>
            <a:r>
              <a:rPr lang="ja-JP" altLang="en-US" dirty="0" smtClean="0">
                <a:latin typeface="游ゴシック" panose="020B0400000000000000" pitchFamily="50" charset="-128"/>
                <a:ea typeface="游ゴシック" panose="020B0400000000000000" pitchFamily="50" charset="-128"/>
              </a:rPr>
              <a:t>求められる学級像</a:t>
            </a:r>
            <a:r>
              <a:rPr lang="ja-JP" altLang="en-US" dirty="0">
                <a:latin typeface="游ゴシック" panose="020B0400000000000000" pitchFamily="50" charset="-128"/>
                <a:ea typeface="游ゴシック" panose="020B0400000000000000" pitchFamily="50" charset="-128"/>
              </a:rPr>
              <a:t>は、</a:t>
            </a:r>
          </a:p>
          <a:p>
            <a:pPr marL="360680" indent="-360680">
              <a:lnSpc>
                <a:spcPct val="100000"/>
              </a:lnSpc>
            </a:pPr>
            <a:r>
              <a:rPr lang="ja-JP" altLang="en-US" dirty="0">
                <a:latin typeface="游ゴシック" panose="020B0400000000000000" pitchFamily="50" charset="-128"/>
                <a:ea typeface="游ゴシック" panose="020B0400000000000000" pitchFamily="50" charset="-128"/>
              </a:rPr>
              <a:t>　</a:t>
            </a:r>
            <a:r>
              <a:rPr lang="ja-JP" altLang="en-US" dirty="0" smtClean="0">
                <a:latin typeface="游ゴシック" panose="020B0400000000000000" pitchFamily="50" charset="-128"/>
                <a:ea typeface="游ゴシック" panose="020B0400000000000000" pitchFamily="50" charset="-128"/>
              </a:rPr>
              <a:t>○子ども</a:t>
            </a:r>
            <a:r>
              <a:rPr lang="ja-JP" altLang="en-US" dirty="0">
                <a:latin typeface="游ゴシック" panose="020B0400000000000000" pitchFamily="50" charset="-128"/>
                <a:ea typeface="游ゴシック" panose="020B0400000000000000" pitchFamily="50" charset="-128"/>
              </a:rPr>
              <a:t>たちにとって、</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学校生活の基盤となる学級</a:t>
            </a: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○安心、安全で伸び伸び楽しい場となる学級</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○一人一人をかけがえない一人の人間として尊重し合える学級</a:t>
            </a:r>
            <a:endParaRPr lang="en-US" altLang="ja-JP" dirty="0" smtClean="0">
              <a:latin typeface="游ゴシック" panose="020B0400000000000000" pitchFamily="50" charset="-128"/>
              <a:ea typeface="游ゴシック" panose="020B0400000000000000" pitchFamily="50" charset="-128"/>
            </a:endParaRP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○一人一人がよさや可能性を発揮し、心の居場所となる学級</a:t>
            </a:r>
          </a:p>
          <a:p>
            <a:pPr marL="360680" indent="-360680">
              <a:lnSpc>
                <a:spcPct val="100000"/>
              </a:lnSpc>
            </a:pPr>
            <a:r>
              <a:rPr lang="ja-JP" altLang="en-US" dirty="0" smtClean="0">
                <a:latin typeface="游ゴシック" panose="020B0400000000000000" pitchFamily="50" charset="-128"/>
                <a:ea typeface="游ゴシック" panose="020B0400000000000000" pitchFamily="50" charset="-128"/>
                <a:sym typeface="+mn-ea"/>
              </a:rPr>
              <a:t>　ではないでしょうか。</a:t>
            </a:r>
            <a:endParaRPr lang="ja-JP" altLang="en-US" dirty="0">
              <a:latin typeface="游ゴシック" panose="020B0400000000000000" pitchFamily="50" charset="-128"/>
              <a:ea typeface="游ゴシック" panose="020B0400000000000000" pitchFamily="50" charset="-128"/>
            </a:endParaRPr>
          </a:p>
          <a:p>
            <a:pPr defTabSz="916940">
              <a:defRPr/>
            </a:pPr>
            <a:endParaRPr lang="ja-JP" altLang="en-US" dirty="0"/>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lnSpc>
                <a:spcPct val="100000"/>
              </a:lnSpc>
              <a:defRPr/>
            </a:pPr>
            <a:r>
              <a:rPr lang="ja-JP" altLang="en-US" dirty="0">
                <a:latin typeface="游ゴシック" panose="020B0400000000000000" pitchFamily="50" charset="-128"/>
                <a:ea typeface="游ゴシック" panose="020B0400000000000000" pitchFamily="50" charset="-128"/>
              </a:rPr>
              <a:t>・</a:t>
            </a:r>
            <a:r>
              <a:rPr lang="ja-JP" altLang="en-US" dirty="0" smtClean="0">
                <a:latin typeface="游ゴシック" panose="020B0400000000000000" pitchFamily="50" charset="-128"/>
                <a:ea typeface="游ゴシック" panose="020B0400000000000000" pitchFamily="50" charset="-128"/>
                <a:sym typeface="+mn-ea"/>
              </a:rPr>
              <a:t>求められる学級像を、もう少し具体化すると、</a:t>
            </a:r>
            <a:r>
              <a:rPr lang="ja-JP" altLang="en-US" dirty="0">
                <a:latin typeface="游ゴシック" panose="020B0400000000000000" pitchFamily="50" charset="-128"/>
                <a:ea typeface="游ゴシック" panose="020B0400000000000000" pitchFamily="50" charset="-128"/>
                <a:sym typeface="+mn-ea"/>
              </a:rPr>
              <a:t>主にスライドの３</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つの内容が考えられます。</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・１つ目は、「</a:t>
            </a:r>
            <a:r>
              <a:rPr lang="ja-JP" altLang="en-US" dirty="0" smtClean="0">
                <a:latin typeface="游ゴシック" panose="020B0400000000000000" pitchFamily="50" charset="-128"/>
                <a:ea typeface="游ゴシック" panose="020B0400000000000000" pitchFamily="50" charset="-128"/>
                <a:sym typeface="+mn-ea"/>
              </a:rPr>
              <a:t>よりよい生活を築こうとする態度を育てる学級」で、「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一人一人が活躍できる場の設定」「</a:t>
            </a:r>
            <a:r>
              <a:rPr lang="ja-JP" altLang="en-US" dirty="0" smtClean="0">
                <a:latin typeface="游ゴシック" panose="020B0400000000000000" pitchFamily="50" charset="-128"/>
                <a:ea typeface="游ゴシック" panose="020B0400000000000000" pitchFamily="50" charset="-128"/>
                <a:sym typeface="+mn-ea"/>
              </a:rPr>
              <a:t>認め、励まし合う場の設定」</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・２つ目は、「</a:t>
            </a:r>
            <a:r>
              <a:rPr lang="ja-JP" altLang="en-US" dirty="0" smtClean="0">
                <a:latin typeface="游ゴシック" panose="020B0400000000000000" pitchFamily="50" charset="-128"/>
                <a:ea typeface="游ゴシック" panose="020B0400000000000000" pitchFamily="50" charset="-128"/>
                <a:sym typeface="+mn-ea"/>
              </a:rPr>
              <a:t>自己実現を促す学級</a:t>
            </a:r>
            <a:r>
              <a:rPr lang="ja-JP" altLang="en-US" dirty="0">
                <a:latin typeface="游ゴシック" panose="020B0400000000000000" pitchFamily="50" charset="-128"/>
                <a:ea typeface="游ゴシック" panose="020B0400000000000000" pitchFamily="50" charset="-128"/>
                <a:sym typeface="+mn-ea"/>
              </a:rPr>
              <a:t>」で、「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自ら課題を見付け、よりよく問題を解決することができるよう、一人一人がもつよさや可能性を伸長させる指導を行うこと」</a:t>
            </a: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・３つ目は、「開かれた学級経営」で、「同学年に加え、管理職・他学年・養護教諭等との連携体制を確立すること</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」などが大切です。</a:t>
            </a:r>
            <a:endParaRPr kumimoji="1"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defTabSz="916940">
              <a:lnSpc>
                <a:spcPct val="100000"/>
              </a:lnSpc>
              <a:defRPr/>
            </a:pPr>
            <a:r>
              <a:rPr lang="ja-JP" altLang="en-US" dirty="0">
                <a:latin typeface="游ゴシック" panose="020B0400000000000000" pitchFamily="50" charset="-128"/>
                <a:ea typeface="游ゴシック" panose="020B0400000000000000" pitchFamily="50" charset="-128"/>
              </a:rPr>
              <a:t>・求められる学級像の実現を目指す一方で、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学級がうまく機能しない状況についても、理解を深め、未然防止や早期解決に取り組む素地を身に付けておくことも重要です。</a:t>
            </a:r>
          </a:p>
          <a:p>
            <a:pPr marL="0" indent="0" defTabSz="916940">
              <a:lnSpc>
                <a:spcPct val="100000"/>
              </a:lnSpc>
              <a:defRPr/>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defTabSz="916940">
              <a:lnSpc>
                <a:spcPct val="100000"/>
              </a:lnSpc>
              <a:defRPr/>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・「学級がうまく機能しない状況」を例示する</a:t>
            </a:r>
            <a:r>
              <a:rPr lang="ja-JP" altLang="en-US" dirty="0" smtClean="0">
                <a:latin typeface="游ゴシック" panose="020B0400000000000000" pitchFamily="50" charset="-128"/>
                <a:ea typeface="游ゴシック" panose="020B0400000000000000" pitchFamily="50" charset="-128"/>
                <a:sym typeface="+mn-ea"/>
              </a:rPr>
              <a:t>と、</a:t>
            </a:r>
            <a:r>
              <a:rPr lang="ja-JP" altLang="en-US" dirty="0">
                <a:latin typeface="游ゴシック" panose="020B0400000000000000" pitchFamily="50" charset="-128"/>
                <a:ea typeface="游ゴシック" panose="020B0400000000000000" pitchFamily="50" charset="-128"/>
                <a:sym typeface="+mn-ea"/>
              </a:rPr>
              <a:t>主にスライドの３</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つの内容が考えられます。</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cs typeface="メイリオ" panose="020B0604030504040204"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a:t>
            </a:r>
            <a:r>
              <a:rPr lang="ja-JP" altLang="en-US" dirty="0" smtClean="0">
                <a:latin typeface="游ゴシック" panose="020B0400000000000000" pitchFamily="50" charset="-128"/>
                <a:ea typeface="游ゴシック" panose="020B0400000000000000" pitchFamily="50" charset="-128"/>
                <a:sym typeface="+mn-ea"/>
              </a:rPr>
              <a:t>児童生徒の行動」で、「</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授業に遅れて入室」「乱暴や陰湿ないたずら」「</a:t>
            </a:r>
            <a:r>
              <a:rPr lang="ja-JP" altLang="en-US" dirty="0" smtClean="0">
                <a:latin typeface="游ゴシック" panose="020B0400000000000000" pitchFamily="50" charset="-128"/>
                <a:ea typeface="游ゴシック" panose="020B0400000000000000" pitchFamily="50" charset="-128"/>
                <a:sym typeface="+mn-ea"/>
              </a:rPr>
              <a:t>奇声や大声」「立ち歩き、退室」などの兆候に敏感であることが大切です。</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これらの児童生徒の行動の要因は、「学年・学級の指導の在り方」「児童生徒の人間関係」「</a:t>
            </a:r>
            <a:r>
              <a:rPr lang="ja-JP" altLang="en-US" dirty="0" smtClean="0">
                <a:latin typeface="游ゴシック" panose="020B0400000000000000" pitchFamily="50" charset="-128"/>
                <a:ea typeface="游ゴシック" panose="020B0400000000000000" pitchFamily="50" charset="-128"/>
                <a:sym typeface="+mn-ea"/>
              </a:rPr>
              <a:t>特別な支援を必要とする児童生徒への対応」などに課題があることが考えられ、</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rPr>
              <a:t>こうした兆候が感じられた際は、「</a:t>
            </a:r>
            <a:r>
              <a:rPr lang="ja-JP" altLang="en-US" dirty="0" smtClean="0">
                <a:latin typeface="游ゴシック" panose="020B0400000000000000" pitchFamily="50" charset="-128"/>
                <a:ea typeface="游ゴシック" panose="020B0400000000000000" pitchFamily="50" charset="-128"/>
                <a:cs typeface="メイリオ" panose="020B0604030504040204" pitchFamily="50" charset="-128"/>
                <a:sym typeface="+mn-ea"/>
              </a:rPr>
              <a:t>一人で問題を抱え込まず組織的に対応し、学級担任を孤立させない体制を整えること」「</a:t>
            </a:r>
            <a:r>
              <a:rPr lang="ja-JP" altLang="en-US" dirty="0" smtClean="0">
                <a:latin typeface="游ゴシック" panose="020B0400000000000000" pitchFamily="50" charset="-128"/>
                <a:ea typeface="游ゴシック" panose="020B0400000000000000" pitchFamily="50" charset="-128"/>
                <a:sym typeface="+mn-ea"/>
              </a:rPr>
              <a:t>スクールカウンセラーやスクールソーシャルワーカーなど、外部の人材の力も柔軟に活用すること」、「そもそもこうした事案が発生しないよう、学習指導・生徒指導・児童生徒理解に係る校内研修の充実を図ること」など、未然防止や早期解決の手立てが何より大切です。</a:t>
            </a:r>
          </a:p>
          <a:p>
            <a:pPr marL="0" indent="0">
              <a:lnSpc>
                <a:spcPct val="100000"/>
              </a:lnSpc>
            </a:pPr>
            <a:endParaRPr lang="en-US" altLang="ja-JP" dirty="0" smtClean="0">
              <a:latin typeface="游ゴシック" panose="020B0400000000000000" pitchFamily="50" charset="-128"/>
              <a:ea typeface="游ゴシック" panose="020B0400000000000000" pitchFamily="50" charset="-128"/>
              <a:sym typeface="+mn-ea"/>
            </a:endParaRPr>
          </a:p>
          <a:p>
            <a:pPr marL="0" indent="0">
              <a:lnSpc>
                <a:spcPct val="100000"/>
              </a:lnSpc>
            </a:pPr>
            <a:r>
              <a:rPr lang="ja-JP" altLang="en-US" dirty="0" smtClean="0">
                <a:latin typeface="游ゴシック" panose="020B0400000000000000" pitchFamily="50" charset="-128"/>
                <a:ea typeface="游ゴシック" panose="020B0400000000000000" pitchFamily="50" charset="-128"/>
                <a:sym typeface="+mn-ea"/>
              </a:rPr>
              <a:t>・初任段階の先生方は、学級経営での手応えも失敗も、全てが教員としての成長の糧となりますので、積極的に他の先生方にアドバイスや支援を求めて、日常の実践に活かしてください。</a:t>
            </a:r>
            <a:endParaRPr lang="zh-CN" altLang="en-US" dirty="0">
              <a:latin typeface="游ゴシック" panose="020B0400000000000000" pitchFamily="50" charset="-128"/>
              <a:ea typeface="游ゴシック" panose="020B0400000000000000" pitchFamily="50" charset="-128"/>
              <a:cs typeface="メイリオ" panose="020B0604030504040204" pitchFamily="50" charset="-128"/>
            </a:endParaRPr>
          </a:p>
          <a:p>
            <a:pPr defTabSz="916940">
              <a:lnSpc>
                <a:spcPct val="100000"/>
              </a:lnSpc>
              <a:defRPr/>
            </a:pPr>
            <a:endParaRPr lang="ja-JP" altLang="en-US" dirty="0"/>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defRPr/>
            </a:pPr>
            <a:r>
              <a:rPr lang="ja-JP" altLang="en-US" dirty="0">
                <a:latin typeface="游ゴシック" panose="020B0400000000000000" pitchFamily="50" charset="-128"/>
                <a:ea typeface="游ゴシック" panose="020B0400000000000000" pitchFamily="50" charset="-128"/>
              </a:rPr>
              <a:t>・先ほど説明</a:t>
            </a:r>
            <a:r>
              <a:rPr lang="ja-JP" altLang="en-US" dirty="0" smtClean="0">
                <a:latin typeface="游ゴシック" panose="020B0400000000000000" pitchFamily="50" charset="-128"/>
                <a:ea typeface="游ゴシック" panose="020B0400000000000000" pitchFamily="50" charset="-128"/>
              </a:rPr>
              <a:t>した「求められる学級像」に近付くこと</a:t>
            </a:r>
            <a:r>
              <a:rPr lang="ja-JP" altLang="en-US" dirty="0">
                <a:latin typeface="游ゴシック" panose="020B0400000000000000" pitchFamily="50" charset="-128"/>
                <a:ea typeface="游ゴシック" panose="020B0400000000000000" pitchFamily="50" charset="-128"/>
              </a:rPr>
              <a:t>も、学級がうまく機能しない状況に至ることも、教師の言動に左右することが大きいものです。</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教師が教育的愛情の基に発したと感じている言動でも、</a:t>
            </a:r>
            <a:r>
              <a:rPr lang="ja-JP" altLang="en-US" dirty="0" smtClean="0">
                <a:latin typeface="游ゴシック" panose="020B0400000000000000" pitchFamily="50" charset="-128"/>
                <a:ea typeface="游ゴシック" panose="020B0400000000000000" pitchFamily="50" charset="-128"/>
              </a:rPr>
              <a:t>受け止め手の</a:t>
            </a:r>
            <a:r>
              <a:rPr lang="ja-JP" altLang="en-US" dirty="0">
                <a:latin typeface="游ゴシック" panose="020B0400000000000000" pitchFamily="50" charset="-128"/>
                <a:ea typeface="游ゴシック" panose="020B0400000000000000" pitchFamily="50" charset="-128"/>
              </a:rPr>
              <a:t>児童生徒にとっては、やる気を失わせるものであったり、反対に、何気ないメッセージが児童生徒のやる気を</a:t>
            </a:r>
            <a:r>
              <a:rPr lang="ja-JP" altLang="en-US" dirty="0" smtClean="0">
                <a:latin typeface="游ゴシック" panose="020B0400000000000000" pitchFamily="50" charset="-128"/>
                <a:ea typeface="游ゴシック" panose="020B0400000000000000" pitchFamily="50" charset="-128"/>
              </a:rPr>
              <a:t>喚起したりする</a:t>
            </a:r>
            <a:r>
              <a:rPr lang="ja-JP" altLang="en-US" dirty="0">
                <a:latin typeface="游ゴシック" panose="020B0400000000000000" pitchFamily="50" charset="-128"/>
                <a:ea typeface="游ゴシック" panose="020B0400000000000000" pitchFamily="50" charset="-128"/>
              </a:rPr>
              <a:t>こともあります。</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スライドに例示している言動を見て</a:t>
            </a:r>
            <a:r>
              <a:rPr lang="ja-JP" altLang="en-US" dirty="0" smtClean="0">
                <a:latin typeface="游ゴシック" panose="020B0400000000000000" pitchFamily="50" charset="-128"/>
                <a:ea typeface="游ゴシック" panose="020B0400000000000000" pitchFamily="50" charset="-128"/>
              </a:rPr>
              <a:t>、御自身</a:t>
            </a:r>
            <a:r>
              <a:rPr lang="ja-JP" altLang="en-US" dirty="0">
                <a:latin typeface="游ゴシック" panose="020B0400000000000000" pitchFamily="50" charset="-128"/>
                <a:ea typeface="游ゴシック" panose="020B0400000000000000" pitchFamily="50" charset="-128"/>
              </a:rPr>
              <a:t>の日常の言葉かけを振り返ると、どのような印象を</a:t>
            </a:r>
            <a:r>
              <a:rPr lang="ja-JP" altLang="en-US" dirty="0" smtClean="0">
                <a:latin typeface="游ゴシック" panose="020B0400000000000000" pitchFamily="50" charset="-128"/>
                <a:ea typeface="游ゴシック" panose="020B0400000000000000" pitchFamily="50" charset="-128"/>
              </a:rPr>
              <a:t>思い浮かべるでしょうか。</a:t>
            </a:r>
            <a:endParaRPr lang="ja-JP" altLang="en-US"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defRPr/>
            </a:pPr>
            <a:r>
              <a:rPr lang="ja-JP" altLang="en-US" dirty="0">
                <a:latin typeface="游ゴシック" panose="020B0400000000000000" pitchFamily="50" charset="-128"/>
                <a:ea typeface="游ゴシック" panose="020B0400000000000000" pitchFamily="50" charset="-128"/>
              </a:rPr>
              <a:t>・児童生徒への日常の教育活動が、ひと時の状況に左右されず、目指す学級像の実現に向けて、一貫性のある営みにしていくために、学級経営の計画を明確にすることが大切です。</a:t>
            </a:r>
          </a:p>
          <a:p>
            <a:pPr defTabSz="916940">
              <a:defRPr/>
            </a:pPr>
            <a:endParaRPr lang="en-US" altLang="ja-JP" dirty="0" smtClean="0">
              <a:latin typeface="游ゴシック" panose="020B0400000000000000" pitchFamily="50" charset="-128"/>
              <a:ea typeface="游ゴシック" panose="020B0400000000000000" pitchFamily="50" charset="-128"/>
            </a:endParaRPr>
          </a:p>
          <a:p>
            <a:pPr defTabSz="916940">
              <a:defRPr/>
            </a:pP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学級経営の計画は、</a:t>
            </a:r>
            <a:r>
              <a:rPr lang="ja-JP" altLang="en-US" dirty="0" smtClean="0">
                <a:latin typeface="游ゴシック" panose="020B0400000000000000" pitchFamily="50" charset="-128"/>
                <a:ea typeface="游ゴシック" panose="020B0400000000000000" pitchFamily="50" charset="-128"/>
                <a:sym typeface="+mn-ea"/>
              </a:rPr>
              <a:t>学級経営全体について、児童生徒を１年間どのように育てていくかという総合的な見通しをもった計画で、一般的に「学級経営案」と呼ばれることもあります。</a:t>
            </a:r>
          </a:p>
          <a:p>
            <a:pPr defTabSz="916940">
              <a:defRPr/>
            </a:pPr>
            <a:endParaRPr lang="en-US" altLang="ja-JP" dirty="0" smtClean="0">
              <a:latin typeface="游ゴシック" panose="020B0400000000000000" pitchFamily="50" charset="-128"/>
              <a:ea typeface="游ゴシック" panose="020B0400000000000000" pitchFamily="50" charset="-128"/>
              <a:sym typeface="+mn-ea"/>
            </a:endParaRPr>
          </a:p>
          <a:p>
            <a:pPr defTabSz="916940">
              <a:defRPr/>
            </a:pPr>
            <a:r>
              <a:rPr lang="ja-JP" altLang="en-US" dirty="0" smtClean="0">
                <a:latin typeface="游ゴシック" panose="020B0400000000000000" pitchFamily="50" charset="-128"/>
                <a:ea typeface="游ゴシック" panose="020B0400000000000000" pitchFamily="50" charset="-128"/>
                <a:sym typeface="+mn-ea"/>
              </a:rPr>
              <a:t>・学級経営案の構成は、スライドに示す内容が考えられますが、学級経営は、学校の教育目標や校長が示す学校経営の重点を達成するための営みの一部ですので、いずれの内容においても、学級担任の個人的な考えではなく、学校の教育目標や学校経営の重点に基づく視点をもつことが不可欠です。</a:t>
            </a:r>
            <a:endParaRPr lang="en-US" altLang="ja-JP" dirty="0" smtClean="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6940">
              <a:defRPr/>
            </a:pPr>
            <a:r>
              <a:rPr lang="ja-JP" altLang="en-US" dirty="0">
                <a:latin typeface="游ゴシック" panose="020B0400000000000000" pitchFamily="50" charset="-128"/>
                <a:ea typeface="游ゴシック" panose="020B0400000000000000" pitchFamily="50" charset="-128"/>
              </a:rPr>
              <a:t>・スライドに例示している学級経営計画の作成の手順で</a:t>
            </a:r>
            <a:r>
              <a:rPr lang="ja-JP" altLang="en-US" dirty="0" smtClean="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１　学校の教育目標の理解」「２　学年の目標・方針の理解」「３　学級の実態把握（児童生徒の願い）」が、「学級経営の方針・重点（学級担任の願い）」に先んじて示されているのは、「</a:t>
            </a:r>
            <a:r>
              <a:rPr lang="ja-JP" altLang="en-US" dirty="0" smtClean="0">
                <a:latin typeface="游ゴシック" panose="020B0400000000000000" pitchFamily="50" charset="-128"/>
                <a:ea typeface="游ゴシック" panose="020B0400000000000000" pitchFamily="50" charset="-128"/>
                <a:sym typeface="+mn-ea"/>
              </a:rPr>
              <a:t>学級経営は、学校の教育目標や校長が示す学校経営の重点を達成するための営みの一部」であるためです。</a:t>
            </a:r>
          </a:p>
          <a:p>
            <a:pPr>
              <a:defRPr/>
            </a:pPr>
            <a:endParaRPr lang="en-US" altLang="ja-JP" dirty="0" smtClean="0">
              <a:latin typeface="游ゴシック" panose="020B0400000000000000" pitchFamily="50" charset="-128"/>
              <a:ea typeface="游ゴシック" panose="020B0400000000000000" pitchFamily="50" charset="-128"/>
              <a:sym typeface="+mn-ea"/>
            </a:endParaRPr>
          </a:p>
          <a:p>
            <a:pPr>
              <a:defRPr/>
            </a:pPr>
            <a:r>
              <a:rPr lang="ja-JP" altLang="en-US" dirty="0" smtClean="0">
                <a:latin typeface="游ゴシック" panose="020B0400000000000000" pitchFamily="50" charset="-128"/>
                <a:ea typeface="游ゴシック" panose="020B0400000000000000" pitchFamily="50" charset="-128"/>
                <a:sym typeface="+mn-ea"/>
              </a:rPr>
              <a:t>・みなさんの中には、初任段階の１年次から学級担任として御尽力されている方もいらっしゃると思います。</a:t>
            </a:r>
          </a:p>
          <a:p>
            <a:pPr>
              <a:defRPr/>
            </a:pPr>
            <a:endParaRPr lang="en-US" altLang="ja-JP" dirty="0" smtClean="0">
              <a:latin typeface="游ゴシック" panose="020B0400000000000000" pitchFamily="50" charset="-128"/>
              <a:ea typeface="游ゴシック" panose="020B0400000000000000" pitchFamily="50" charset="-128"/>
              <a:sym typeface="+mn-ea"/>
            </a:endParaRPr>
          </a:p>
          <a:p>
            <a:pPr>
              <a:defRPr/>
            </a:pPr>
            <a:r>
              <a:rPr lang="ja-JP" altLang="en-US" dirty="0" smtClean="0">
                <a:latin typeface="游ゴシック" panose="020B0400000000000000" pitchFamily="50" charset="-128"/>
                <a:ea typeface="游ゴシック" panose="020B0400000000000000" pitchFamily="50" charset="-128"/>
                <a:sym typeface="+mn-ea"/>
              </a:rPr>
              <a:t>・また、そのような方の中には、赴任当初に、先輩の先生の学級経営案を参考にしながら、御自身の計画を立てた方もいらっしゃるかもしれません。</a:t>
            </a:r>
          </a:p>
          <a:p>
            <a:pPr>
              <a:defRPr/>
            </a:pPr>
            <a:endParaRPr lang="en-US" altLang="ja-JP" dirty="0" smtClean="0">
              <a:latin typeface="游ゴシック" panose="020B0400000000000000" pitchFamily="50" charset="-128"/>
              <a:ea typeface="游ゴシック" panose="020B0400000000000000" pitchFamily="50" charset="-128"/>
              <a:sym typeface="+mn-ea"/>
            </a:endParaRPr>
          </a:p>
          <a:p>
            <a:pPr>
              <a:defRPr/>
            </a:pPr>
            <a:r>
              <a:rPr lang="ja-JP" altLang="en-US" dirty="0" smtClean="0">
                <a:latin typeface="游ゴシック" panose="020B0400000000000000" pitchFamily="50" charset="-128"/>
                <a:ea typeface="游ゴシック" panose="020B0400000000000000" pitchFamily="50" charset="-128"/>
                <a:sym typeface="+mn-ea"/>
              </a:rPr>
              <a:t>・どのような営みであっても、</a:t>
            </a:r>
            <a:r>
              <a:rPr lang="ja-JP" altLang="en-US" dirty="0">
                <a:latin typeface="游ゴシック" panose="020B0400000000000000" pitchFamily="50" charset="-128"/>
                <a:ea typeface="游ゴシック" panose="020B0400000000000000" pitchFamily="50" charset="-128"/>
                <a:sym typeface="+mn-ea"/>
              </a:rPr>
              <a:t>「</a:t>
            </a:r>
            <a:r>
              <a:rPr lang="ja-JP" altLang="en-US" dirty="0" smtClean="0">
                <a:latin typeface="游ゴシック" panose="020B0400000000000000" pitchFamily="50" charset="-128"/>
                <a:ea typeface="游ゴシック" panose="020B0400000000000000" pitchFamily="50" charset="-128"/>
                <a:sym typeface="+mn-ea"/>
              </a:rPr>
              <a:t>学級経営は、学校の教育目標や校長が示す学校経営の重点を達成するための営みの一部」ということが前提になっていることについて、御理解をいただき、これからの学級経営を進めていただきたいと思います。</a:t>
            </a:r>
          </a:p>
        </p:txBody>
      </p:sp>
      <p:sp>
        <p:nvSpPr>
          <p:cNvPr id="4" name="スライド番号プレースホルダー 3"/>
          <p:cNvSpPr>
            <a:spLocks noGrp="1"/>
          </p:cNvSpPr>
          <p:nvPr>
            <p:ph type="sldNum" sz="quarter" idx="10"/>
          </p:nvPr>
        </p:nvSpPr>
        <p:spPr>
          <a:xfrm>
            <a:off x="3815401" y="9374317"/>
            <a:ext cx="2918831" cy="495187"/>
          </a:xfrm>
          <a:prstGeom prst="rect">
            <a:avLst/>
          </a:prstGeom>
        </p:spPr>
        <p:txBody>
          <a:bodyPr/>
          <a:lstStyle/>
          <a:p>
            <a:fld id="{CEEEB887-679D-4D85-ACAC-2C9ECF041923}"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5D4E03A-ACE6-4587-8910-5DE88BBA0CDB}"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40402C-7B36-410C-9D74-8EC9321F0DC1}"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2DAE2B-D190-4DDA-8FED-E418A5FA7E3C}"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4052162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405512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183059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2989895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49145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370436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419210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315102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CD8FFF-8359-46B4-88E3-453D4033AF8A}"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3017109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4137871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68326F-0504-47C6-8694-DBB731E1EFA4}" type="datetimeFigureOut">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177375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EAD57E-7DB2-46C1-B77A-C3CCBEC1EABE}"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D68E41F-145F-4F57-A719-12A2F9A71323}"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9B32F0-D735-42CF-8AFD-877D545AD2CE}" type="datetime1">
              <a:rPr kumimoji="1" lang="ja-JP" altLang="en-US" smtClean="0"/>
              <a:t>2024/3/14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FB34B71-A7E7-4416-A290-2EA9E48DF96F}" type="datetime1">
              <a:rPr kumimoji="1" lang="ja-JP" altLang="en-US" smtClean="0"/>
              <a:t>2024/3/14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ACFE8-F0AA-4053-9669-EF9DF1FF5BE9}" type="datetime1">
              <a:rPr kumimoji="1" lang="ja-JP" altLang="en-US" smtClean="0"/>
              <a:t>2024/3/14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BD0198-5AC7-41A0-879C-2546D74910B8}"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9B10D94-BFF7-44FA-90B6-0385D7BB55B8}"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EDD81-06A7-4281-99A6-75707400D238}" type="datetime1">
              <a:rPr kumimoji="1" lang="ja-JP" altLang="en-US" smtClean="0"/>
              <a:t>2024/3/14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8652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8326F-0504-47C6-8694-DBB731E1EFA4}" type="datetimeFigureOut">
              <a:rPr kumimoji="1" lang="ja-JP" altLang="en-US" smtClean="0"/>
              <a:t>2024/3/14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ACB6D-52EC-4FCB-96E7-D8880B4F2CB5}" type="slidenum">
              <a:rPr kumimoji="1" lang="ja-JP" altLang="en-US" smtClean="0"/>
              <a:t>‹#›</a:t>
            </a:fld>
            <a:endParaRPr kumimoji="1" lang="ja-JP" altLang="en-US"/>
          </a:p>
        </p:txBody>
      </p:sp>
    </p:spTree>
    <p:extLst>
      <p:ext uri="{BB962C8B-B14F-4D97-AF65-F5344CB8AC3E}">
        <p14:creationId xmlns:p14="http://schemas.microsoft.com/office/powerpoint/2010/main" val="4144752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64168" y="2835852"/>
            <a:ext cx="8124019" cy="683127"/>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a:spAutoFit/>
          </a:bodyPr>
          <a:lstStyle/>
          <a:p>
            <a:pPr algn="ctr">
              <a:lnSpc>
                <a:spcPts val="4400"/>
              </a:lnSpc>
              <a:defRPr/>
            </a:pPr>
            <a:r>
              <a:rPr lang="ja-JP" altLang="en-US" sz="3600" b="1" dirty="0" smtClean="0">
                <a:latin typeface="ＭＳ ゴシック" panose="020B0609070205080204" pitchFamily="49" charset="-128"/>
                <a:ea typeface="ＭＳ ゴシック" panose="020B0609070205080204" pitchFamily="49" charset="-128"/>
              </a:rPr>
              <a:t>学級経営</a:t>
            </a:r>
            <a:r>
              <a:rPr lang="ja-JP" altLang="en-US" sz="2800" dirty="0"/>
              <a:t>　</a:t>
            </a:r>
            <a:endParaRPr lang="en-US" altLang="ja-JP" sz="2800" dirty="0"/>
          </a:p>
        </p:txBody>
      </p:sp>
      <p:sp>
        <p:nvSpPr>
          <p:cNvPr id="4" name="スライド番号プレースホルダー 3"/>
          <p:cNvSpPr>
            <a:spLocks noGrp="1"/>
          </p:cNvSpPr>
          <p:nvPr>
            <p:ph type="sldNum" sz="quarter" idx="12"/>
          </p:nvPr>
        </p:nvSpPr>
        <p:spPr/>
        <p:txBody>
          <a:bodyPr/>
          <a:lstStyle/>
          <a:p>
            <a:fld id="{F5C35AD2-8B7B-4CF4-BC66-4791DB21DCBF}" type="slidenum">
              <a:rPr kumimoji="1" lang="ja-JP" altLang="en-US" smtClean="0"/>
              <a:t>1</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advTm="4144"/>
    </mc:Choice>
    <mc:Fallback xmlns="">
      <p:transition spd="slow" advTm="41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10</a:t>
            </a:fld>
            <a:endParaRPr kumimoji="1" lang="ja-JP" altLang="en-US"/>
          </a:p>
        </p:txBody>
      </p:sp>
      <p:sp>
        <p:nvSpPr>
          <p:cNvPr id="8" name="テキスト ボックス 7"/>
          <p:cNvSpPr txBox="1"/>
          <p:nvPr/>
        </p:nvSpPr>
        <p:spPr>
          <a:xfrm>
            <a:off x="447959" y="942768"/>
            <a:ext cx="3403606"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学級経営の実際</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554182" y="1626900"/>
            <a:ext cx="2452254"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教室環境の工夫</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47959" y="4444701"/>
            <a:ext cx="8426684" cy="1938992"/>
          </a:xfrm>
          <a:prstGeom prst="rect">
            <a:avLst/>
          </a:prstGeom>
          <a:solidFill>
            <a:schemeClr val="accent5">
              <a:lumMod val="20000"/>
              <a:lumOff val="80000"/>
            </a:schemeClr>
          </a:solidFill>
        </p:spPr>
        <p:txBody>
          <a:bodyPr wrap="square">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掲示・展示のポイント</a:t>
            </a:r>
            <a:r>
              <a:rPr lang="en-US" altLang="ja-JP" sz="2400" dirty="0" smtClean="0">
                <a:latin typeface="ＭＳ ゴシック" panose="020B0609070205080204" pitchFamily="49" charset="-128"/>
                <a:ea typeface="ＭＳ ゴシック" panose="020B0609070205080204" pitchFamily="49" charset="-128"/>
              </a:rPr>
              <a:t>】</a:t>
            </a:r>
          </a:p>
          <a:p>
            <a:r>
              <a:rPr lang="ja-JP" altLang="en-US" sz="2400" dirty="0" smtClean="0">
                <a:latin typeface="ＭＳ ゴシック" panose="020B0609070205080204" pitchFamily="49" charset="-128"/>
                <a:ea typeface="ＭＳ ゴシック" panose="020B0609070205080204" pitchFamily="49" charset="-128"/>
              </a:rPr>
              <a:t>☆　目的を明確に（目的に応じた場の配慮等）</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他の掲示・展示との関連・調和（内容の偏り、分量等）</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興味・関心を喚起する工夫（時期・期間・配置等）</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内容、表現の適切さ、文字の正確さ</a:t>
            </a:r>
            <a:endParaRPr lang="ja-JP" altLang="en-US" sz="24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554182" y="2135584"/>
            <a:ext cx="8492836" cy="2200282"/>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　教師がつくる環境</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　・学習に関する掲示物　・ＩＣＴ環境　・作品への励ましメッセージ</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　児童生徒と共につくる環境</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　・学級目標　・学習課題　・家庭学習の啓発</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　児童生徒が自らつくる環境</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　・係・当番活動・委員会コーナー　・個人・グループ目標の掲示</a:t>
            </a:r>
            <a:endParaRPr lang="en-US" altLang="ja-JP" sz="2000" dirty="0" smtClean="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11</a:t>
            </a:fld>
            <a:endParaRPr kumimoji="1" lang="ja-JP" altLang="en-US"/>
          </a:p>
        </p:txBody>
      </p:sp>
      <p:sp>
        <p:nvSpPr>
          <p:cNvPr id="8" name="テキスト ボックス 7"/>
          <p:cNvSpPr txBox="1"/>
          <p:nvPr/>
        </p:nvSpPr>
        <p:spPr>
          <a:xfrm>
            <a:off x="447959" y="942768"/>
            <a:ext cx="3403606"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学級経営の実際</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554182" y="1626900"/>
            <a:ext cx="2452254"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教室環境の例</a:t>
            </a:r>
            <a:endParaRPr lang="en-US" altLang="ja-JP" sz="2400" dirty="0" smtClean="0">
              <a:latin typeface="ＭＳ ゴシック" panose="020B0609070205080204" pitchFamily="49" charset="-128"/>
              <a:ea typeface="ＭＳ ゴシック" panose="020B0609070205080204" pitchFamily="49" charset="-128"/>
            </a:endParaRPr>
          </a:p>
        </p:txBody>
      </p:sp>
      <p:pic>
        <p:nvPicPr>
          <p:cNvPr id="9" name="図 8"/>
          <p:cNvPicPr/>
          <p:nvPr/>
        </p:nvPicPr>
        <p:blipFill rotWithShape="1">
          <a:blip r:embed="rId3" cstate="email">
            <a:extLst>
              <a:ext uri="{28A0092B-C50C-407E-A947-70E740481C1C}">
                <a14:useLocalDpi xmlns:a14="http://schemas.microsoft.com/office/drawing/2010/main"/>
              </a:ext>
            </a:extLst>
          </a:blip>
          <a:srcRect b="54839"/>
          <a:stretch>
            <a:fillRect/>
          </a:stretch>
        </p:blipFill>
        <p:spPr bwMode="auto">
          <a:xfrm>
            <a:off x="554182" y="2088564"/>
            <a:ext cx="8077200" cy="4575471"/>
          </a:xfrm>
          <a:prstGeom prst="rect">
            <a:avLst/>
          </a:prstGeom>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12</a:t>
            </a:fld>
            <a:endParaRPr kumimoji="1" lang="ja-JP" altLang="en-US"/>
          </a:p>
        </p:txBody>
      </p:sp>
      <p:sp>
        <p:nvSpPr>
          <p:cNvPr id="8" name="テキスト ボックス 7"/>
          <p:cNvSpPr txBox="1"/>
          <p:nvPr/>
        </p:nvSpPr>
        <p:spPr>
          <a:xfrm>
            <a:off x="447959" y="942768"/>
            <a:ext cx="3403606"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学級経営の実際</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554182" y="1626900"/>
            <a:ext cx="2452254"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教室環境の例</a:t>
            </a:r>
            <a:endParaRPr lang="en-US" altLang="ja-JP" sz="2400" dirty="0" smtClean="0">
              <a:latin typeface="ＭＳ ゴシック" panose="020B0609070205080204" pitchFamily="49" charset="-128"/>
              <a:ea typeface="ＭＳ ゴシック" panose="020B0609070205080204" pitchFamily="49" charset="-128"/>
            </a:endParaRPr>
          </a:p>
        </p:txBody>
      </p:sp>
      <p:pic>
        <p:nvPicPr>
          <p:cNvPr id="10" name="図 9"/>
          <p:cNvPicPr/>
          <p:nvPr/>
        </p:nvPicPr>
        <p:blipFill rotWithShape="1">
          <a:blip r:embed="rId3" cstate="email">
            <a:extLst>
              <a:ext uri="{28A0092B-C50C-407E-A947-70E740481C1C}">
                <a14:useLocalDpi xmlns:a14="http://schemas.microsoft.com/office/drawing/2010/main"/>
              </a:ext>
            </a:extLst>
          </a:blip>
          <a:srcRect t="49838"/>
          <a:stretch>
            <a:fillRect/>
          </a:stretch>
        </p:blipFill>
        <p:spPr bwMode="auto">
          <a:xfrm>
            <a:off x="554181" y="2238329"/>
            <a:ext cx="8298873" cy="4411853"/>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13</a:t>
            </a:fld>
            <a:endParaRPr kumimoji="1" lang="ja-JP" altLang="en-US"/>
          </a:p>
        </p:txBody>
      </p:sp>
      <p:sp>
        <p:nvSpPr>
          <p:cNvPr id="8" name="テキスト ボックス 7"/>
          <p:cNvSpPr txBox="1"/>
          <p:nvPr/>
        </p:nvSpPr>
        <p:spPr>
          <a:xfrm>
            <a:off x="447959" y="942768"/>
            <a:ext cx="3403606"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学級経営の実際</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260899" y="3962937"/>
            <a:ext cx="3959225"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ゴシック" panose="020B0609070205080204" pitchFamily="49" charset="-128"/>
                <a:ea typeface="ＭＳ ゴシック" panose="020B0609070205080204" pitchFamily="49" charset="-128"/>
              </a:rPr>
              <a:t>学習環境が整った机</a:t>
            </a:r>
          </a:p>
        </p:txBody>
      </p:sp>
      <p:pic>
        <p:nvPicPr>
          <p:cNvPr id="11" name="図 10"/>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a:xfrm>
            <a:off x="491676" y="1623942"/>
            <a:ext cx="3803233" cy="2489958"/>
          </a:xfrm>
          <a:prstGeom prst="rect">
            <a:avLst/>
          </a:prstGeom>
        </p:spPr>
      </p:pic>
      <p:sp>
        <p:nvSpPr>
          <p:cNvPr id="13" name="円/楕円 9"/>
          <p:cNvSpPr/>
          <p:nvPr/>
        </p:nvSpPr>
        <p:spPr>
          <a:xfrm rot="20138191">
            <a:off x="1781387" y="2616010"/>
            <a:ext cx="2632978" cy="11080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91676" y="4465929"/>
            <a:ext cx="3706252" cy="1926389"/>
          </a:xfrm>
          <a:prstGeom prst="rect">
            <a:avLst/>
          </a:prstGeom>
        </p:spPr>
      </p:pic>
      <p:sp>
        <p:nvSpPr>
          <p:cNvPr id="15" name="正方形/長方形 14"/>
          <p:cNvSpPr/>
          <p:nvPr/>
        </p:nvSpPr>
        <p:spPr>
          <a:xfrm>
            <a:off x="491676" y="6275057"/>
            <a:ext cx="3959225"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latin typeface="ＭＳ ゴシック" panose="020B0609070205080204" pitchFamily="49" charset="-128"/>
                <a:ea typeface="ＭＳ ゴシック" panose="020B0609070205080204" pitchFamily="49" charset="-128"/>
              </a:rPr>
              <a:t>教室後方の棚の整理整頓</a:t>
            </a:r>
          </a:p>
        </p:txBody>
      </p:sp>
      <p:pic>
        <p:nvPicPr>
          <p:cNvPr id="17" name="図 16"/>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4963302" y="946337"/>
            <a:ext cx="3219500" cy="5156041"/>
          </a:xfrm>
          <a:prstGeom prst="rect">
            <a:avLst/>
          </a:prstGeom>
          <a:ln>
            <a:solidFill>
              <a:schemeClr val="tx1"/>
            </a:solidFill>
          </a:ln>
        </p:spPr>
      </p:pic>
      <p:sp>
        <p:nvSpPr>
          <p:cNvPr id="18" name="正方形/長方形 17"/>
          <p:cNvSpPr/>
          <p:nvPr/>
        </p:nvSpPr>
        <p:spPr>
          <a:xfrm>
            <a:off x="4636907" y="5950413"/>
            <a:ext cx="3959225"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ＭＳ ゴシック" panose="020B0609070205080204" pitchFamily="49" charset="-128"/>
                <a:ea typeface="ＭＳ ゴシック" panose="020B0609070205080204" pitchFamily="49" charset="-128"/>
              </a:rPr>
              <a:t>学習の流れの掲示（特別支援学校）</a:t>
            </a:r>
            <a:endParaRPr lang="ja-JP" altLang="en-US" dirty="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14</a:t>
            </a:fld>
            <a:endParaRPr kumimoji="1" lang="ja-JP" altLang="en-US"/>
          </a:p>
        </p:txBody>
      </p:sp>
      <p:sp>
        <p:nvSpPr>
          <p:cNvPr id="8" name="テキスト ボックス 7"/>
          <p:cNvSpPr txBox="1"/>
          <p:nvPr/>
        </p:nvSpPr>
        <p:spPr>
          <a:xfrm>
            <a:off x="281705" y="942768"/>
            <a:ext cx="3403606"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学級経営の実際</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821382" y="1623941"/>
            <a:ext cx="3925872" cy="1842221"/>
          </a:xfrm>
          <a:prstGeom prst="rect">
            <a:avLst/>
          </a:prstGeom>
        </p:spPr>
      </p:pic>
      <p:pic>
        <p:nvPicPr>
          <p:cNvPr id="9" name="図 8"/>
          <p:cNvPicPr>
            <a:picLocks noChangeAspect="1"/>
          </p:cNvPicPr>
          <p:nvPr/>
        </p:nvPicPr>
        <p:blipFill>
          <a:blip r:embed="rId4"/>
          <a:stretch>
            <a:fillRect/>
          </a:stretch>
        </p:blipFill>
        <p:spPr>
          <a:xfrm>
            <a:off x="281705" y="1623941"/>
            <a:ext cx="4362629" cy="5130800"/>
          </a:xfrm>
          <a:prstGeom prst="rect">
            <a:avLst/>
          </a:prstGeom>
        </p:spPr>
      </p:pic>
      <p:pic>
        <p:nvPicPr>
          <p:cNvPr id="10" name="図 4" descr="DSC02712.JPG"/>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4821382" y="3574472"/>
            <a:ext cx="3925872" cy="318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15</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隠れたカリキュラム</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447959" y="1747604"/>
            <a:ext cx="8426684" cy="1569660"/>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・「潜在的カリキュラム」ともいう</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・教師が意図せず教え続けている教育内容</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・主に教師の言動・服装、教室環境、学校風土に関するもの</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・ネガティブなものとポジティブなものが存在</a:t>
            </a:r>
            <a:endParaRPr lang="en-US" altLang="ja-JP" sz="2400" dirty="0" smtClean="0">
              <a:latin typeface="ＭＳ ゴシック" panose="020B0609070205080204" pitchFamily="49" charset="-128"/>
              <a:ea typeface="ＭＳ ゴシック" panose="020B0609070205080204" pitchFamily="49" charset="-128"/>
            </a:endParaRPr>
          </a:p>
        </p:txBody>
      </p:sp>
      <p:pic>
        <p:nvPicPr>
          <p:cNvPr id="9" name="図 8"/>
          <p:cNvPicPr/>
          <p:nvPr/>
        </p:nvPicPr>
        <p:blipFill rotWithShape="1">
          <a:blip r:embed="rId3" cstate="email">
            <a:extLst>
              <a:ext uri="{28A0092B-C50C-407E-A947-70E740481C1C}">
                <a14:useLocalDpi xmlns:a14="http://schemas.microsoft.com/office/drawing/2010/main"/>
              </a:ext>
            </a:extLst>
          </a:blip>
          <a:srcRect b="63863"/>
          <a:stretch>
            <a:fillRect/>
          </a:stretch>
        </p:blipFill>
        <p:spPr bwMode="auto">
          <a:xfrm>
            <a:off x="447959" y="3475418"/>
            <a:ext cx="8426684" cy="3118157"/>
          </a:xfrm>
          <a:prstGeom prst="rect">
            <a:avLst/>
          </a:prstGeom>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16</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隠れたカリキュラム</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10" name="図 9"/>
          <p:cNvPicPr/>
          <p:nvPr/>
        </p:nvPicPr>
        <p:blipFill rotWithShape="1">
          <a:blip r:embed="rId3" cstate="email">
            <a:extLst>
              <a:ext uri="{28A0092B-C50C-407E-A947-70E740481C1C}">
                <a14:useLocalDpi xmlns:a14="http://schemas.microsoft.com/office/drawing/2010/main"/>
              </a:ext>
            </a:extLst>
          </a:blip>
          <a:srcRect t="39054"/>
          <a:stretch>
            <a:fillRect/>
          </a:stretch>
        </p:blipFill>
        <p:spPr bwMode="auto">
          <a:xfrm>
            <a:off x="447958" y="1775605"/>
            <a:ext cx="8349677" cy="4943850"/>
          </a:xfrm>
          <a:prstGeom prst="rect">
            <a:avLst/>
          </a:prstGeom>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17</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健康観察</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447959" y="1903391"/>
            <a:ext cx="8426684" cy="1569660"/>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・日常的に児童生徒の健康状態を把握</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・心身の健康問題を早期に発見、適切に対応</a:t>
            </a:r>
            <a:endParaRPr lang="en-US" altLang="ja-JP" sz="2400" dirty="0" smtClean="0">
              <a:latin typeface="ＭＳ ゴシック" panose="020B0609070205080204" pitchFamily="49" charset="-128"/>
              <a:ea typeface="ＭＳ ゴシック" panose="020B0609070205080204" pitchFamily="49" charset="-128"/>
            </a:endParaRPr>
          </a:p>
          <a:p>
            <a:pPr marL="263525" indent="-263525"/>
            <a:r>
              <a:rPr lang="ja-JP" altLang="en-US" sz="2400" dirty="0" smtClean="0">
                <a:latin typeface="ＭＳ ゴシック" panose="020B0609070205080204" pitchFamily="49" charset="-128"/>
                <a:ea typeface="ＭＳ ゴシック" panose="020B0609070205080204" pitchFamily="49" charset="-128"/>
              </a:rPr>
              <a:t>・体調不良だけでなく、ストレスやいじめ、不登校、虐待など、心の健康問題も早期発見・早期対応</a:t>
            </a:r>
            <a:endParaRPr lang="en-US" altLang="ja-JP" sz="2400" dirty="0" smtClean="0">
              <a:latin typeface="ＭＳ ゴシック" panose="020B0609070205080204" pitchFamily="49" charset="-128"/>
              <a:ea typeface="ＭＳ ゴシック" panose="020B0609070205080204" pitchFamily="49" charset="-128"/>
            </a:endParaRPr>
          </a:p>
        </p:txBody>
      </p:sp>
      <p:pic>
        <p:nvPicPr>
          <p:cNvPr id="9" name="図 8"/>
          <p:cNvPicPr/>
          <p:nvPr/>
        </p:nvPicPr>
        <p:blipFill rotWithShape="1">
          <a:blip r:embed="rId3" cstate="email">
            <a:extLst>
              <a:ext uri="{28A0092B-C50C-407E-A947-70E740481C1C}">
                <a14:useLocalDpi xmlns:a14="http://schemas.microsoft.com/office/drawing/2010/main"/>
              </a:ext>
            </a:extLst>
          </a:blip>
          <a:srcRect b="65989"/>
          <a:stretch>
            <a:fillRect/>
          </a:stretch>
        </p:blipFill>
        <p:spPr bwMode="auto">
          <a:xfrm>
            <a:off x="447959" y="3773406"/>
            <a:ext cx="8426684" cy="2412764"/>
          </a:xfrm>
          <a:prstGeom prst="rect">
            <a:avLst/>
          </a:prstGeom>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18</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健康観察</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10" name="図 9"/>
          <p:cNvPicPr/>
          <p:nvPr/>
        </p:nvPicPr>
        <p:blipFill rotWithShape="1">
          <a:blip r:embed="rId3" cstate="email">
            <a:extLst>
              <a:ext uri="{28A0092B-C50C-407E-A947-70E740481C1C}">
                <a14:useLocalDpi xmlns:a14="http://schemas.microsoft.com/office/drawing/2010/main"/>
              </a:ext>
            </a:extLst>
          </a:blip>
          <a:srcRect t="39805"/>
          <a:stretch>
            <a:fillRect/>
          </a:stretch>
        </p:blipFill>
        <p:spPr bwMode="auto">
          <a:xfrm>
            <a:off x="447959" y="1773382"/>
            <a:ext cx="8308114" cy="4156363"/>
          </a:xfrm>
          <a:prstGeom prst="rect">
            <a:avLst/>
          </a:prstGeom>
          <a:ln>
            <a:noFill/>
          </a:ln>
        </p:spPr>
      </p:pic>
      <p:sp>
        <p:nvSpPr>
          <p:cNvPr id="11" name="正方形/長方形 10"/>
          <p:cNvSpPr/>
          <p:nvPr/>
        </p:nvSpPr>
        <p:spPr>
          <a:xfrm>
            <a:off x="586504" y="5950700"/>
            <a:ext cx="8169569" cy="471283"/>
          </a:xfrm>
          <a:prstGeom prst="rect">
            <a:avLst/>
          </a:prstGeom>
          <a:solidFill>
            <a:schemeClr val="accent5">
              <a:lumMod val="20000"/>
              <a:lumOff val="80000"/>
            </a:schemeClr>
          </a:solidFill>
        </p:spPr>
        <p:txBody>
          <a:bodyPr wrap="square">
            <a:spAutoFit/>
          </a:bodyPr>
          <a:lstStyle/>
          <a:p>
            <a:pPr marL="263525" indent="-263525" algn="ctr">
              <a:lnSpc>
                <a:spcPts val="3400"/>
              </a:lnSpc>
            </a:pPr>
            <a:r>
              <a:rPr lang="ja-JP" altLang="en-US" sz="2400" dirty="0" smtClean="0">
                <a:latin typeface="ＭＳ ゴシック" panose="020B0609070205080204" pitchFamily="49" charset="-128"/>
                <a:ea typeface="ＭＳ ゴシック" panose="020B0609070205080204" pitchFamily="49" charset="-128"/>
              </a:rPr>
              <a:t>健康状態について、教師間の引き継ぎ、情報共有が重要</a:t>
            </a:r>
            <a:endParaRPr lang="en-US" altLang="ja-JP" sz="2400" dirty="0" smtClean="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19</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家庭との連携</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47959" y="1803671"/>
            <a:ext cx="8426684" cy="1683153"/>
          </a:xfrm>
          <a:prstGeom prst="rect">
            <a:avLst/>
          </a:prstGeom>
          <a:solidFill>
            <a:schemeClr val="accent4">
              <a:lumMod val="20000"/>
              <a:lumOff val="80000"/>
            </a:schemeClr>
          </a:solidFill>
        </p:spPr>
        <p:txBody>
          <a:bodyPr wrap="square">
            <a:spAutoFit/>
          </a:bodyPr>
          <a:lstStyle/>
          <a:p>
            <a:pPr marL="263525" indent="-263525">
              <a:lnSpc>
                <a:spcPts val="3200"/>
              </a:lnSpc>
            </a:pPr>
            <a:r>
              <a:rPr lang="ja-JP" altLang="en-US" sz="2400" dirty="0" smtClean="0">
                <a:latin typeface="ＭＳ ゴシック" panose="020B0609070205080204" pitchFamily="49" charset="-128"/>
                <a:ea typeface="ＭＳ ゴシック" panose="020B0609070205080204" pitchFamily="49" charset="-128"/>
              </a:rPr>
              <a:t>・学級経営に進めるため、保護者の関心を高めることは大切</a:t>
            </a:r>
            <a:endParaRPr lang="en-US" altLang="ja-JP" sz="2400" dirty="0" smtClean="0">
              <a:latin typeface="ＭＳ ゴシック" panose="020B0609070205080204" pitchFamily="49" charset="-128"/>
              <a:ea typeface="ＭＳ ゴシック" panose="020B0609070205080204" pitchFamily="49" charset="-128"/>
            </a:endParaRPr>
          </a:p>
          <a:p>
            <a:pPr marL="263525" indent="-263525">
              <a:lnSpc>
                <a:spcPts val="3200"/>
              </a:lnSpc>
            </a:pPr>
            <a:r>
              <a:rPr lang="ja-JP" altLang="en-US" sz="2400" dirty="0" smtClean="0">
                <a:latin typeface="ＭＳ ゴシック" panose="020B0609070205080204" pitchFamily="49" charset="-128"/>
                <a:ea typeface="ＭＳ ゴシック" panose="020B0609070205080204" pitchFamily="49" charset="-128"/>
              </a:rPr>
              <a:t>・学級担任は、学級経営の重点や家庭への協力内容について、保護者に理解を深めてもらえるよう努めること</a:t>
            </a:r>
            <a:endParaRPr lang="en-US" altLang="ja-JP" sz="2400" dirty="0" smtClean="0">
              <a:latin typeface="ＭＳ ゴシック" panose="020B0609070205080204" pitchFamily="49" charset="-128"/>
              <a:ea typeface="ＭＳ ゴシック" panose="020B0609070205080204" pitchFamily="49" charset="-128"/>
            </a:endParaRPr>
          </a:p>
          <a:p>
            <a:pPr marL="263525" indent="-263525">
              <a:lnSpc>
                <a:spcPts val="3200"/>
              </a:lnSpc>
            </a:pPr>
            <a:r>
              <a:rPr lang="ja-JP" altLang="en-US" sz="2400" dirty="0" smtClean="0">
                <a:latin typeface="ＭＳ ゴシック" panose="020B0609070205080204" pitchFamily="49" charset="-128"/>
                <a:ea typeface="ＭＳ ゴシック" panose="020B0609070205080204" pitchFamily="49" charset="-128"/>
              </a:rPr>
              <a:t>・</a:t>
            </a:r>
            <a:r>
              <a:rPr lang="ja-JP" altLang="en-US" sz="2400" spc="-100" dirty="0" smtClean="0">
                <a:latin typeface="ＭＳ ゴシック" panose="020B0609070205080204" pitchFamily="49" charset="-128"/>
                <a:ea typeface="ＭＳ ゴシック" panose="020B0609070205080204" pitchFamily="49" charset="-128"/>
              </a:rPr>
              <a:t>対話、学級通信、保護者会の機会等を活用し、日常的に連携</a:t>
            </a:r>
            <a:endParaRPr lang="en-US" altLang="ja-JP" sz="2400" spc="-100" dirty="0" smtClean="0">
              <a:latin typeface="ＭＳ ゴシック" panose="020B0609070205080204" pitchFamily="49" charset="-128"/>
              <a:ea typeface="ＭＳ ゴシック" panose="020B0609070205080204" pitchFamily="49" charset="-128"/>
            </a:endParaRPr>
          </a:p>
        </p:txBody>
      </p:sp>
      <p:pic>
        <p:nvPicPr>
          <p:cNvPr id="12" name="図 11"/>
          <p:cNvPicPr/>
          <p:nvPr/>
        </p:nvPicPr>
        <p:blipFill>
          <a:blip r:embed="rId3" cstate="email">
            <a:extLst>
              <a:ext uri="{28A0092B-C50C-407E-A947-70E740481C1C}">
                <a14:useLocalDpi xmlns:a14="http://schemas.microsoft.com/office/drawing/2010/main"/>
              </a:ext>
            </a:extLst>
          </a:blip>
          <a:stretch>
            <a:fillRect/>
          </a:stretch>
        </p:blipFill>
        <p:spPr>
          <a:xfrm>
            <a:off x="447959" y="3662046"/>
            <a:ext cx="8426684" cy="28244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72650" y="1824744"/>
            <a:ext cx="7906331" cy="1477328"/>
          </a:xfrm>
          <a:prstGeom prst="rect">
            <a:avLst/>
          </a:prstGeom>
        </p:spPr>
        <p:txBody>
          <a:bodyPr wrap="square">
            <a:spAutoFit/>
          </a:bodyPr>
          <a:lstStyle/>
          <a:p>
            <a:pPr marL="360680" indent="-360680">
              <a:lnSpc>
                <a:spcPts val="3600"/>
              </a:lnSpc>
            </a:pP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・学校の教育目標を実現するため、学級を基本の組織として展開される教育活動の計画・実施・評価</a:t>
            </a:r>
            <a:r>
              <a:rPr lang="ja-JP" altLang="en-US" sz="2800" dirty="0" smtClean="0">
                <a:latin typeface="ＭＳ ゴシック" panose="020B0609070205080204" pitchFamily="49" charset="-128"/>
                <a:ea typeface="ＭＳ ゴシック" panose="020B0609070205080204" pitchFamily="49" charset="-128"/>
              </a:rPr>
              <a:t>（学級担任の全ての活動）</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a:t>
            </a:fld>
            <a:endParaRPr kumimoji="1" lang="ja-JP" altLang="en-US"/>
          </a:p>
        </p:txBody>
      </p:sp>
      <p:sp>
        <p:nvSpPr>
          <p:cNvPr id="8" name="テキスト ボックス 7"/>
          <p:cNvSpPr txBox="1"/>
          <p:nvPr/>
        </p:nvSpPr>
        <p:spPr>
          <a:xfrm>
            <a:off x="447958" y="942768"/>
            <a:ext cx="6873592" cy="760959"/>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bIns="72000">
            <a:spAutoFit/>
          </a:bodyPr>
          <a:lstStyle/>
          <a:p>
            <a:pPr algn="ctr" eaLnBrk="0" hangingPunct="0">
              <a:lnSpc>
                <a:spcPts val="4800"/>
              </a:lnSpc>
            </a:pPr>
            <a:r>
              <a:rPr lang="ja-JP" altLang="en-US"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学級（ホームルーム）</a:t>
            </a:r>
            <a:r>
              <a:rPr lang="zh-CN" altLang="en-US"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経営</a:t>
            </a:r>
            <a:r>
              <a:rPr lang="ja-JP" altLang="en-US"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とは</a:t>
            </a:r>
            <a:endParaRPr lang="zh-CN" altLang="en-US" sz="36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815103" y="3261525"/>
            <a:ext cx="7684659" cy="3416320"/>
          </a:xfrm>
          <a:prstGeom prst="rect">
            <a:avLst/>
          </a:prstGeom>
          <a:solidFill>
            <a:schemeClr val="accent4">
              <a:lumMod val="20000"/>
              <a:lumOff val="80000"/>
            </a:schemeClr>
          </a:solidFill>
        </p:spPr>
        <p:txBody>
          <a:bodyPr wrap="square">
            <a:spAutoFit/>
          </a:bodyPr>
          <a:lstStyle/>
          <a:p>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学級経営の機能</a:t>
            </a:r>
            <a:r>
              <a:rPr lang="en-US" altLang="ja-JP" sz="2400" dirty="0" smtClean="0">
                <a:latin typeface="ＭＳ ゴシック" panose="020B0609070205080204" pitchFamily="49" charset="-128"/>
                <a:ea typeface="ＭＳ ゴシック" panose="020B0609070205080204" pitchFamily="49" charset="-128"/>
              </a:rPr>
              <a:t>】</a:t>
            </a:r>
          </a:p>
          <a:p>
            <a:r>
              <a:rPr lang="ja-JP" altLang="en-US" sz="2400" dirty="0" smtClean="0">
                <a:latin typeface="ＭＳ ゴシック" panose="020B0609070205080204" pitchFamily="49" charset="-128"/>
                <a:ea typeface="ＭＳ ゴシック" panose="020B0609070205080204" pitchFamily="49" charset="-128"/>
              </a:rPr>
              <a:t>　□学習集団としての側面</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・児童生徒の知的・技能的な学習要求に応える</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□生活集団としての側面</a:t>
            </a:r>
            <a:endParaRPr lang="en-US" altLang="ja-JP" sz="2400" dirty="0" smtClean="0">
              <a:latin typeface="ＭＳ ゴシック" panose="020B0609070205080204" pitchFamily="49" charset="-128"/>
              <a:ea typeface="ＭＳ ゴシック" panose="020B0609070205080204" pitchFamily="49" charset="-128"/>
            </a:endParaRPr>
          </a:p>
          <a:p>
            <a:r>
              <a:rPr lang="ja-JP" altLang="en-US" sz="2400" dirty="0" smtClean="0">
                <a:latin typeface="ＭＳ ゴシック" panose="020B0609070205080204" pitchFamily="49" charset="-128"/>
                <a:ea typeface="ＭＳ ゴシック" panose="020B0609070205080204" pitchFamily="49" charset="-128"/>
              </a:rPr>
              <a:t>　　・人間関係や規律を形成する</a:t>
            </a:r>
            <a:endParaRPr lang="en-US" altLang="ja-JP" sz="2400" dirty="0" smtClean="0">
              <a:latin typeface="ＭＳ ゴシック" panose="020B0609070205080204" pitchFamily="49" charset="-128"/>
              <a:ea typeface="ＭＳ ゴシック" panose="020B0609070205080204" pitchFamily="49" charset="-128"/>
            </a:endParaRPr>
          </a:p>
          <a:p>
            <a:endParaRPr lang="en-US" altLang="ja-JP" sz="2400" dirty="0" smtClean="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endParaRPr lang="en-US" altLang="ja-JP" sz="2400" dirty="0">
              <a:latin typeface="ＭＳ ゴシック" panose="020B0609070205080204" pitchFamily="49" charset="-128"/>
              <a:ea typeface="ＭＳ ゴシック" panose="020B0609070205080204" pitchFamily="49" charset="-128"/>
            </a:endParaRPr>
          </a:p>
          <a:p>
            <a:endParaRPr lang="ja-JP" altLang="en-US" sz="2400"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1015992" y="5767634"/>
            <a:ext cx="7282879" cy="830997"/>
          </a:xfrm>
          <a:prstGeom prst="rect">
            <a:avLst/>
          </a:prstGeom>
          <a:solidFill>
            <a:schemeClr val="accent5">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　両側面を一体的に捉えて、環境整備や教育活動、家庭等との連携に取り組むことが大切</a:t>
            </a:r>
            <a:endParaRPr lang="ja-JP" altLang="en-US" sz="2400" dirty="0">
              <a:latin typeface="ＭＳ ゴシック" panose="020B0609070205080204" pitchFamily="49" charset="-128"/>
              <a:ea typeface="ＭＳ ゴシック" panose="020B0609070205080204" pitchFamily="49" charset="-128"/>
            </a:endParaRPr>
          </a:p>
        </p:txBody>
      </p:sp>
      <p:sp>
        <p:nvSpPr>
          <p:cNvPr id="3" name="二等辺三角形 2"/>
          <p:cNvSpPr/>
          <p:nvPr/>
        </p:nvSpPr>
        <p:spPr>
          <a:xfrm flipV="1">
            <a:off x="3408218" y="5289028"/>
            <a:ext cx="2784764" cy="3048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20</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家庭との連携</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47959" y="1803671"/>
            <a:ext cx="3306623" cy="452047"/>
          </a:xfrm>
          <a:prstGeom prst="rect">
            <a:avLst/>
          </a:prstGeom>
          <a:solidFill>
            <a:schemeClr val="accent4">
              <a:lumMod val="20000"/>
              <a:lumOff val="80000"/>
            </a:schemeClr>
          </a:solidFill>
        </p:spPr>
        <p:txBody>
          <a:bodyPr wrap="square">
            <a:spAutoFit/>
          </a:bodyPr>
          <a:lstStyle/>
          <a:p>
            <a:pPr marL="263525" indent="-263525" algn="ctr">
              <a:lnSpc>
                <a:spcPts val="3200"/>
              </a:lnSpc>
            </a:pPr>
            <a:r>
              <a:rPr lang="ja-JP" altLang="en-US" sz="2400" dirty="0" smtClean="0">
                <a:latin typeface="ＭＳ ゴシック" panose="020B0609070205080204" pitchFamily="49" charset="-128"/>
                <a:ea typeface="ＭＳ ゴシック" panose="020B0609070205080204" pitchFamily="49" charset="-128"/>
              </a:rPr>
              <a:t>学年通信・学級通信</a:t>
            </a:r>
            <a:endParaRPr lang="en-US" altLang="ja-JP" sz="2400" spc="-100" dirty="0" smtClean="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47959" y="2294709"/>
            <a:ext cx="8492836" cy="1578317"/>
          </a:xfrm>
          <a:prstGeom prst="rect">
            <a:avLst/>
          </a:prstGeom>
        </p:spPr>
        <p:txBody>
          <a:bodyPr wrap="square">
            <a:spAutoFit/>
          </a:bodyPr>
          <a:lstStyle/>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・学校の教育方針や児童生徒の学校生活の様子を保護者に伝えるもの</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・学校や学級の様子を多面的に伝える</a:t>
            </a:r>
            <a:endParaRPr lang="en-US" altLang="ja-JP" sz="2000" dirty="0" smtClean="0">
              <a:latin typeface="ＭＳ ゴシック" panose="020B0609070205080204" pitchFamily="49" charset="-128"/>
              <a:ea typeface="ＭＳ ゴシック" panose="020B0609070205080204" pitchFamily="49" charset="-128"/>
            </a:endParaRPr>
          </a:p>
          <a:p>
            <a:pPr marL="179705" indent="-179705">
              <a:lnSpc>
                <a:spcPts val="3000"/>
              </a:lnSpc>
            </a:pPr>
            <a:r>
              <a:rPr lang="ja-JP" altLang="en-US" sz="2000" dirty="0" smtClean="0">
                <a:latin typeface="ＭＳ ゴシック" panose="020B0609070205080204" pitchFamily="49" charset="-128"/>
                <a:ea typeface="ＭＳ ゴシック" panose="020B0609070205080204" pitchFamily="49" charset="-128"/>
              </a:rPr>
              <a:t>・学校から出される文書であることを踏まえ、</a:t>
            </a:r>
            <a:r>
              <a:rPr lang="ja-JP" altLang="en-US" sz="2000" dirty="0">
                <a:latin typeface="ＭＳ ゴシック" panose="020B0609070205080204" pitchFamily="49" charset="-128"/>
                <a:ea typeface="ＭＳ ゴシック" panose="020B0609070205080204" pitchFamily="49" charset="-128"/>
              </a:rPr>
              <a:t>必ず、校長、教頭、学年主任等に内容の点検を受ける</a:t>
            </a:r>
            <a:endParaRPr lang="en-US" altLang="ja-JP" sz="2000" dirty="0" smtClean="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447959" y="4120712"/>
            <a:ext cx="8468454" cy="2246769"/>
          </a:xfrm>
          <a:prstGeom prst="rect">
            <a:avLst/>
          </a:prstGeom>
          <a:solidFill>
            <a:schemeClr val="accent5">
              <a:lumMod val="20000"/>
              <a:lumOff val="80000"/>
            </a:schemeClr>
          </a:solidFill>
          <a:ln>
            <a:noFill/>
          </a:ln>
        </p:spPr>
        <p:txBody>
          <a:bodyPr wrap="square" rtlCol="0">
            <a:spAutoFit/>
          </a:bodyPr>
          <a:lstStyle/>
          <a:p>
            <a:pPr>
              <a:lnSpc>
                <a:spcPts val="2400"/>
              </a:lnSpc>
            </a:pP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作成のポイント</a:t>
            </a:r>
            <a:r>
              <a:rPr kumimoji="1" lang="en-US" altLang="ja-JP" sz="2000" dirty="0" smtClean="0">
                <a:latin typeface="ＭＳ ゴシック" panose="020B0609070205080204" pitchFamily="49" charset="-128"/>
                <a:ea typeface="ＭＳ ゴシック" panose="020B0609070205080204" pitchFamily="49" charset="-128"/>
              </a:rPr>
              <a:t>】</a:t>
            </a:r>
          </a:p>
          <a:p>
            <a:pPr>
              <a:lnSpc>
                <a:spcPts val="2400"/>
              </a:lnSpc>
            </a:pPr>
            <a:r>
              <a:rPr kumimoji="1" lang="ja-JP" altLang="en-US" sz="2000" dirty="0" smtClean="0">
                <a:latin typeface="ＭＳ ゴシック" panose="020B0609070205080204" pitchFamily="49" charset="-128"/>
                <a:ea typeface="ＭＳ ゴシック" panose="020B0609070205080204" pitchFamily="49" charset="-128"/>
              </a:rPr>
              <a:t>・保護者向け、</a:t>
            </a:r>
            <a:r>
              <a:rPr kumimoji="1" lang="ja-JP" altLang="en-US" sz="2000" dirty="0">
                <a:latin typeface="ＭＳ ゴシック" panose="020B0609070205080204" pitchFamily="49" charset="-128"/>
                <a:ea typeface="ＭＳ ゴシック" panose="020B0609070205080204" pitchFamily="49" charset="-128"/>
              </a:rPr>
              <a:t>児童</a:t>
            </a:r>
            <a:r>
              <a:rPr kumimoji="1" lang="ja-JP" altLang="en-US" sz="2000" dirty="0" smtClean="0">
                <a:latin typeface="ＭＳ ゴシック" panose="020B0609070205080204" pitchFamily="49" charset="-128"/>
                <a:ea typeface="ＭＳ ゴシック" panose="020B0609070205080204" pitchFamily="49" charset="-128"/>
              </a:rPr>
              <a:t>生徒向けなど、対象</a:t>
            </a:r>
            <a:r>
              <a:rPr kumimoji="1" lang="ja-JP" altLang="en-US" sz="2000" dirty="0">
                <a:latin typeface="ＭＳ ゴシック" panose="020B0609070205080204" pitchFamily="49" charset="-128"/>
                <a:ea typeface="ＭＳ ゴシック" panose="020B0609070205080204" pitchFamily="49" charset="-128"/>
              </a:rPr>
              <a:t>を明確</a:t>
            </a:r>
            <a:r>
              <a:rPr kumimoji="1" lang="ja-JP" altLang="en-US" sz="2000" dirty="0" smtClean="0">
                <a:latin typeface="ＭＳ ゴシック" panose="020B0609070205080204" pitchFamily="49" charset="-128"/>
                <a:ea typeface="ＭＳ ゴシック" panose="020B0609070205080204" pitchFamily="49" charset="-128"/>
              </a:rPr>
              <a:t>に</a:t>
            </a:r>
            <a:endParaRPr kumimoji="1" lang="en-US" altLang="ja-JP" sz="2000" dirty="0">
              <a:latin typeface="ＭＳ ゴシック" panose="020B0609070205080204" pitchFamily="49" charset="-128"/>
              <a:ea typeface="ＭＳ ゴシック" panose="020B0609070205080204" pitchFamily="49" charset="-128"/>
            </a:endParaRPr>
          </a:p>
          <a:p>
            <a:pPr>
              <a:lnSpc>
                <a:spcPts val="2400"/>
              </a:lnSpc>
            </a:pPr>
            <a:r>
              <a:rPr kumimoji="1" lang="ja-JP" altLang="en-US" sz="2000" dirty="0">
                <a:latin typeface="ＭＳ ゴシック" panose="020B0609070205080204" pitchFamily="49" charset="-128"/>
                <a:ea typeface="ＭＳ ゴシック" panose="020B0609070205080204" pitchFamily="49" charset="-128"/>
              </a:rPr>
              <a:t>・何を連絡、依頼、報告するのか、目的を明確</a:t>
            </a:r>
            <a:r>
              <a:rPr kumimoji="1" lang="ja-JP" altLang="en-US" sz="2000" dirty="0" smtClean="0">
                <a:latin typeface="ＭＳ ゴシック" panose="020B0609070205080204" pitchFamily="49" charset="-128"/>
                <a:ea typeface="ＭＳ ゴシック" panose="020B0609070205080204" pitchFamily="49" charset="-128"/>
              </a:rPr>
              <a:t>に</a:t>
            </a:r>
            <a:endParaRPr kumimoji="1" lang="en-US" altLang="ja-JP" sz="2000" dirty="0" smtClean="0">
              <a:latin typeface="ＭＳ ゴシック" panose="020B0609070205080204" pitchFamily="49" charset="-128"/>
              <a:ea typeface="ＭＳ ゴシック" panose="020B0609070205080204" pitchFamily="49" charset="-128"/>
            </a:endParaRPr>
          </a:p>
          <a:p>
            <a:pPr>
              <a:lnSpc>
                <a:spcPts val="2400"/>
              </a:lnSpc>
            </a:pPr>
            <a:r>
              <a:rPr kumimoji="1" lang="ja-JP" altLang="en-US" sz="2000" dirty="0" smtClean="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記事の内容や表現・語句に十分</a:t>
            </a:r>
            <a:r>
              <a:rPr kumimoji="1" lang="ja-JP" altLang="en-US" sz="2000" dirty="0" smtClean="0">
                <a:latin typeface="ＭＳ ゴシック" panose="020B0609070205080204" pitchFamily="49" charset="-128"/>
                <a:ea typeface="ＭＳ ゴシック" panose="020B0609070205080204" pitchFamily="49" charset="-128"/>
              </a:rPr>
              <a:t>配慮、誤解を避ける</a:t>
            </a:r>
            <a:endParaRPr kumimoji="1" lang="en-US" altLang="ja-JP" sz="2000" dirty="0">
              <a:latin typeface="ＭＳ ゴシック" panose="020B0609070205080204" pitchFamily="49" charset="-128"/>
              <a:ea typeface="ＭＳ ゴシック" panose="020B0609070205080204" pitchFamily="49" charset="-128"/>
            </a:endParaRPr>
          </a:p>
          <a:p>
            <a:pPr>
              <a:lnSpc>
                <a:spcPts val="2400"/>
              </a:lnSpc>
            </a:pPr>
            <a:r>
              <a:rPr kumimoji="1" lang="ja-JP" altLang="en-US" sz="2000" dirty="0" smtClean="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児童生徒の</a:t>
            </a:r>
            <a:r>
              <a:rPr kumimoji="1" lang="ja-JP" altLang="en-US" sz="2000" dirty="0" smtClean="0">
                <a:latin typeface="ＭＳ ゴシック" panose="020B0609070205080204" pitchFamily="49" charset="-128"/>
                <a:ea typeface="ＭＳ ゴシック" panose="020B0609070205080204" pitchFamily="49" charset="-128"/>
              </a:rPr>
              <a:t>日常の</a:t>
            </a:r>
            <a:r>
              <a:rPr kumimoji="1" lang="ja-JP" altLang="en-US" sz="2000" dirty="0">
                <a:latin typeface="ＭＳ ゴシック" panose="020B0609070205080204" pitchFamily="49" charset="-128"/>
                <a:ea typeface="ＭＳ ゴシック" panose="020B0609070205080204" pitchFamily="49" charset="-128"/>
              </a:rPr>
              <a:t>様子が分かる</a:t>
            </a:r>
            <a:r>
              <a:rPr kumimoji="1" lang="ja-JP" altLang="en-US" sz="2000" dirty="0" smtClean="0">
                <a:latin typeface="ＭＳ ゴシック" panose="020B0609070205080204" pitchFamily="49" charset="-128"/>
                <a:ea typeface="ＭＳ ゴシック" panose="020B0609070205080204" pitchFamily="49" charset="-128"/>
              </a:rPr>
              <a:t>ように工夫</a:t>
            </a:r>
            <a:endParaRPr kumimoji="1" lang="en-US" altLang="ja-JP" sz="2000" dirty="0" smtClean="0">
              <a:latin typeface="ＭＳ ゴシック" panose="020B0609070205080204" pitchFamily="49" charset="-128"/>
              <a:ea typeface="ＭＳ ゴシック" panose="020B0609070205080204" pitchFamily="49" charset="-128"/>
            </a:endParaRPr>
          </a:p>
          <a:p>
            <a:pPr>
              <a:lnSpc>
                <a:spcPts val="2400"/>
              </a:lnSpc>
            </a:pPr>
            <a:r>
              <a:rPr kumimoji="1" lang="ja-JP" altLang="en-US" sz="2000" dirty="0" smtClean="0">
                <a:latin typeface="ＭＳ ゴシック" panose="020B0609070205080204" pitchFamily="49" charset="-128"/>
                <a:ea typeface="ＭＳ ゴシック" panose="020B0609070205080204" pitchFamily="49" charset="-128"/>
              </a:rPr>
              <a:t>・配付に</a:t>
            </a:r>
            <a:r>
              <a:rPr kumimoji="1" lang="ja-JP" altLang="en-US" sz="2000" dirty="0">
                <a:latin typeface="ＭＳ ゴシック" panose="020B0609070205080204" pitchFamily="49" charset="-128"/>
                <a:ea typeface="ＭＳ ゴシック" panose="020B0609070205080204" pitchFamily="49" charset="-128"/>
              </a:rPr>
              <a:t>当たっては、必要に</a:t>
            </a:r>
            <a:r>
              <a:rPr kumimoji="1" lang="ja-JP" altLang="en-US" sz="2000" dirty="0" smtClean="0">
                <a:latin typeface="ＭＳ ゴシック" panose="020B0609070205080204" pitchFamily="49" charset="-128"/>
                <a:ea typeface="ＭＳ ゴシック" panose="020B0609070205080204" pitchFamily="49" charset="-128"/>
              </a:rPr>
              <a:t>応じて</a:t>
            </a:r>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説明が必要な</a:t>
            </a:r>
            <a:r>
              <a:rPr kumimoji="1" lang="ja-JP" altLang="en-US" sz="2000" dirty="0" smtClean="0">
                <a:latin typeface="ＭＳ ゴシック" panose="020B0609070205080204" pitchFamily="49" charset="-128"/>
                <a:ea typeface="ＭＳ ゴシック" panose="020B0609070205080204" pitchFamily="49" charset="-128"/>
              </a:rPr>
              <a:t>ものは補足</a:t>
            </a:r>
            <a:endParaRPr kumimoji="1" lang="en-US" altLang="ja-JP" sz="2000" dirty="0">
              <a:latin typeface="ＭＳ ゴシック" panose="020B0609070205080204" pitchFamily="49" charset="-128"/>
              <a:ea typeface="ＭＳ ゴシック" panose="020B0609070205080204" pitchFamily="49" charset="-128"/>
            </a:endParaRPr>
          </a:p>
          <a:p>
            <a:pPr>
              <a:lnSpc>
                <a:spcPts val="2400"/>
              </a:lnSpc>
            </a:pPr>
            <a:r>
              <a:rPr kumimoji="1" lang="ja-JP" altLang="en-US" sz="2000" dirty="0">
                <a:latin typeface="ＭＳ ゴシック" panose="020B0609070205080204" pitchFamily="49" charset="-128"/>
                <a:ea typeface="ＭＳ ゴシック" panose="020B0609070205080204" pitchFamily="49" charset="-128"/>
              </a:rPr>
              <a:t>・児童生徒の個人</a:t>
            </a:r>
            <a:r>
              <a:rPr kumimoji="1" lang="ja-JP" altLang="en-US" sz="2000" dirty="0" smtClean="0">
                <a:latin typeface="ＭＳ ゴシック" panose="020B0609070205080204" pitchFamily="49" charset="-128"/>
                <a:ea typeface="ＭＳ ゴシック" panose="020B0609070205080204" pitchFamily="49" charset="-128"/>
              </a:rPr>
              <a:t>情報の保護については、十分に配慮</a:t>
            </a:r>
            <a:endParaRPr kumimoji="1" lang="en-US" altLang="ja-JP" sz="20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21</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家庭との連携</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47959" y="1803671"/>
            <a:ext cx="3306623" cy="452047"/>
          </a:xfrm>
          <a:prstGeom prst="rect">
            <a:avLst/>
          </a:prstGeom>
          <a:solidFill>
            <a:schemeClr val="accent4">
              <a:lumMod val="20000"/>
              <a:lumOff val="80000"/>
            </a:schemeClr>
          </a:solidFill>
        </p:spPr>
        <p:txBody>
          <a:bodyPr wrap="square">
            <a:spAutoFit/>
          </a:bodyPr>
          <a:lstStyle/>
          <a:p>
            <a:pPr marL="263525" indent="-263525" algn="ctr">
              <a:lnSpc>
                <a:spcPts val="3200"/>
              </a:lnSpc>
            </a:pPr>
            <a:r>
              <a:rPr lang="ja-JP" altLang="en-US" sz="2400" dirty="0" smtClean="0">
                <a:latin typeface="ＭＳ ゴシック" panose="020B0609070205080204" pitchFamily="49" charset="-128"/>
                <a:ea typeface="ＭＳ ゴシック" panose="020B0609070205080204" pitchFamily="49" charset="-128"/>
              </a:rPr>
              <a:t>授業参観</a:t>
            </a:r>
            <a:endParaRPr lang="en-US" altLang="ja-JP" sz="2400" spc="-100" dirty="0" smtClean="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47959" y="2294709"/>
            <a:ext cx="8492836" cy="1631216"/>
          </a:xfrm>
          <a:prstGeom prst="rect">
            <a:avLst/>
          </a:prstGeom>
        </p:spPr>
        <p:txBody>
          <a:bodyPr wrap="square">
            <a:spAutoFit/>
          </a:bodyPr>
          <a:lstStyle/>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・児童生徒の様子を知らせる機会（活動の様子、作品、掲示物等）</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・学校・学級の様子、雰囲気を知らせる機会</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・学習内容、指導方法を知らせる機会</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・学級担任の方針や願いを示す機会</a:t>
            </a:r>
            <a:endParaRPr lang="en-US" altLang="ja-JP" sz="2000" dirty="0" smtClean="0">
              <a:latin typeface="ＭＳ ゴシック" panose="020B0609070205080204" pitchFamily="49" charset="-128"/>
              <a:ea typeface="ＭＳ ゴシック" panose="020B0609070205080204" pitchFamily="49" charset="-128"/>
            </a:endParaRPr>
          </a:p>
        </p:txBody>
      </p:sp>
      <p:pic>
        <p:nvPicPr>
          <p:cNvPr id="12" name="図 11"/>
          <p:cNvPicPr/>
          <p:nvPr/>
        </p:nvPicPr>
        <p:blipFill>
          <a:blip r:embed="rId3" cstate="email">
            <a:extLst>
              <a:ext uri="{28A0092B-C50C-407E-A947-70E740481C1C}">
                <a14:useLocalDpi xmlns:a14="http://schemas.microsoft.com/office/drawing/2010/main"/>
              </a:ext>
            </a:extLst>
          </a:blip>
          <a:stretch>
            <a:fillRect/>
          </a:stretch>
        </p:blipFill>
        <p:spPr>
          <a:xfrm>
            <a:off x="447959" y="3925925"/>
            <a:ext cx="8211132" cy="27796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22</a:t>
            </a:fld>
            <a:endParaRPr kumimoji="1" lang="ja-JP" altLang="en-US"/>
          </a:p>
        </p:txBody>
      </p:sp>
      <p:sp>
        <p:nvSpPr>
          <p:cNvPr id="8" name="テキスト ボックス 7"/>
          <p:cNvSpPr txBox="1"/>
          <p:nvPr/>
        </p:nvSpPr>
        <p:spPr>
          <a:xfrm>
            <a:off x="447959" y="1109904"/>
            <a:ext cx="3403606" cy="479546"/>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家庭との連携</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47959" y="1803671"/>
            <a:ext cx="3306623" cy="452047"/>
          </a:xfrm>
          <a:prstGeom prst="rect">
            <a:avLst/>
          </a:prstGeom>
          <a:solidFill>
            <a:schemeClr val="accent4">
              <a:lumMod val="20000"/>
              <a:lumOff val="80000"/>
            </a:schemeClr>
          </a:solidFill>
        </p:spPr>
        <p:txBody>
          <a:bodyPr wrap="square">
            <a:spAutoFit/>
          </a:bodyPr>
          <a:lstStyle/>
          <a:p>
            <a:pPr marL="263525" indent="-263525" algn="ctr">
              <a:lnSpc>
                <a:spcPts val="3200"/>
              </a:lnSpc>
            </a:pPr>
            <a:r>
              <a:rPr lang="ja-JP" altLang="en-US" sz="2400" dirty="0" smtClean="0">
                <a:latin typeface="ＭＳ ゴシック" panose="020B0609070205080204" pitchFamily="49" charset="-128"/>
                <a:ea typeface="ＭＳ ゴシック" panose="020B0609070205080204" pitchFamily="49" charset="-128"/>
              </a:rPr>
              <a:t>保護者会</a:t>
            </a:r>
            <a:endParaRPr lang="en-US" altLang="ja-JP" sz="2400" spc="-100" dirty="0" smtClean="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47959" y="2294709"/>
            <a:ext cx="8492836" cy="1631216"/>
          </a:xfrm>
          <a:prstGeom prst="rect">
            <a:avLst/>
          </a:prstGeom>
        </p:spPr>
        <p:txBody>
          <a:bodyPr wrap="square">
            <a:spAutoFit/>
          </a:bodyPr>
          <a:lstStyle/>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・誰でも話のできる話題設定</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・事実、指導の手立て、解決方法の具体的な説明</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・他の教員と歩調を合わせる</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3000"/>
              </a:lnSpc>
            </a:pPr>
            <a:r>
              <a:rPr lang="ja-JP" altLang="en-US" sz="2000" dirty="0" smtClean="0">
                <a:latin typeface="ＭＳ ゴシック" panose="020B0609070205080204" pitchFamily="49" charset="-128"/>
                <a:ea typeface="ＭＳ ゴシック" panose="020B0609070205080204" pitchFamily="49" charset="-128"/>
              </a:rPr>
              <a:t>・事前に、学年主任等のアドバイスを受け、説明のポイントを明確に</a:t>
            </a:r>
            <a:endParaRPr lang="en-US" altLang="ja-JP" sz="2000" dirty="0" smtClean="0">
              <a:latin typeface="ＭＳ ゴシック" panose="020B0609070205080204" pitchFamily="49" charset="-128"/>
              <a:ea typeface="ＭＳ ゴシック" panose="020B0609070205080204" pitchFamily="49" charset="-128"/>
            </a:endParaRPr>
          </a:p>
        </p:txBody>
      </p:sp>
      <p:pic>
        <p:nvPicPr>
          <p:cNvPr id="11" name="図 10"/>
          <p:cNvPicPr/>
          <p:nvPr/>
        </p:nvPicPr>
        <p:blipFill>
          <a:blip r:embed="rId3" cstate="email">
            <a:extLst>
              <a:ext uri="{28A0092B-C50C-407E-A947-70E740481C1C}">
                <a14:useLocalDpi xmlns:a14="http://schemas.microsoft.com/office/drawing/2010/main"/>
              </a:ext>
            </a:extLst>
          </a:blip>
          <a:stretch>
            <a:fillRect/>
          </a:stretch>
        </p:blipFill>
        <p:spPr>
          <a:xfrm>
            <a:off x="447958" y="4147686"/>
            <a:ext cx="7989459" cy="233884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6803" y="953511"/>
            <a:ext cx="8602043" cy="55330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a:lstStyle/>
          <a:p>
            <a:pPr marL="101600" indent="-101600">
              <a:lnSpc>
                <a:spcPts val="3750"/>
              </a:lnSpc>
              <a:defRPr/>
            </a:pPr>
            <a:r>
              <a:rPr lang="ja-JP" altLang="en-US" sz="2400" spc="-150" dirty="0">
                <a:latin typeface="ＭＳ ゴシック" panose="020B0609070205080204" pitchFamily="49" charset="-128"/>
                <a:ea typeface="ＭＳ ゴシック" panose="020B0609070205080204" pitchFamily="49" charset="-128"/>
              </a:rPr>
              <a:t>○　自身の学級・ホームルームの状況について、</a:t>
            </a:r>
            <a:r>
              <a:rPr lang="ja-JP" altLang="en-US" sz="2400" b="1" u="sng" spc="-150" dirty="0">
                <a:latin typeface="ＭＳ ゴシック" panose="020B0609070205080204" pitchFamily="49" charset="-128"/>
                <a:ea typeface="ＭＳ ゴシック" panose="020B0609070205080204" pitchFamily="49" charset="-128"/>
              </a:rPr>
              <a:t>他</a:t>
            </a:r>
            <a:r>
              <a:rPr lang="ja-JP" altLang="en-US" sz="2400" b="1" u="sng" spc="-150" dirty="0" smtClean="0">
                <a:latin typeface="ＭＳ ゴシック" panose="020B0609070205080204" pitchFamily="49" charset="-128"/>
                <a:ea typeface="ＭＳ ゴシック" panose="020B0609070205080204" pitchFamily="49" charset="-128"/>
              </a:rPr>
              <a:t>の教職員</a:t>
            </a:r>
            <a:r>
              <a:rPr lang="ja-JP" altLang="en-US" sz="2400" b="1" u="sng" spc="-150" dirty="0">
                <a:latin typeface="ＭＳ ゴシック" panose="020B0609070205080204" pitchFamily="49" charset="-128"/>
                <a:ea typeface="ＭＳ ゴシック" panose="020B0609070205080204" pitchFamily="49" charset="-128"/>
              </a:rPr>
              <a:t>と連携</a:t>
            </a:r>
            <a:r>
              <a:rPr lang="ja-JP" altLang="en-US" sz="2400" spc="-150" dirty="0">
                <a:latin typeface="ＭＳ ゴシック" panose="020B0609070205080204" pitchFamily="49" charset="-128"/>
                <a:ea typeface="ＭＳ ゴシック" panose="020B0609070205080204" pitchFamily="49" charset="-128"/>
              </a:rPr>
              <a:t>し</a:t>
            </a:r>
            <a:r>
              <a:rPr lang="ja-JP" altLang="en-US" sz="2400" spc="-150" dirty="0" smtClean="0">
                <a:latin typeface="ＭＳ ゴシック" panose="020B0609070205080204" pitchFamily="49" charset="-128"/>
                <a:ea typeface="ＭＳ ゴシック" panose="020B0609070205080204" pitchFamily="49" charset="-128"/>
              </a:rPr>
              <a:t>、適切に把握しましょう。</a:t>
            </a:r>
            <a:endParaRPr lang="en-US" altLang="ja-JP" sz="2400" spc="-150" dirty="0" smtClean="0">
              <a:latin typeface="ＭＳ ゴシック" panose="020B0609070205080204" pitchFamily="49" charset="-128"/>
              <a:ea typeface="ＭＳ ゴシック" panose="020B0609070205080204" pitchFamily="49" charset="-128"/>
            </a:endParaRPr>
          </a:p>
          <a:p>
            <a:pPr marL="101600" indent="-101600">
              <a:lnSpc>
                <a:spcPts val="3750"/>
              </a:lnSpc>
              <a:defRPr/>
            </a:pPr>
            <a:endParaRPr lang="en-US" altLang="ja-JP" sz="2400" dirty="0" smtClean="0">
              <a:latin typeface="ＭＳ ゴシック" panose="020B0609070205080204" pitchFamily="49" charset="-128"/>
              <a:ea typeface="ＭＳ ゴシック" panose="020B0609070205080204" pitchFamily="49" charset="-128"/>
            </a:endParaRPr>
          </a:p>
          <a:p>
            <a:pPr marL="101600" indent="-101600">
              <a:lnSpc>
                <a:spcPts val="3750"/>
              </a:lnSpc>
              <a:defRPr/>
            </a:pPr>
            <a:r>
              <a:rPr lang="ja-JP" altLang="en-US" sz="2400" spc="-300" dirty="0" smtClean="0">
                <a:latin typeface="ＭＳ ゴシック" panose="020B0609070205080204" pitchFamily="49" charset="-128"/>
                <a:ea typeface="ＭＳ ゴシック" panose="020B0609070205080204" pitchFamily="49" charset="-128"/>
              </a:rPr>
              <a:t>○</a:t>
            </a:r>
            <a:r>
              <a:rPr lang="ja-JP" altLang="en-US" sz="2400" spc="-300" dirty="0">
                <a:latin typeface="ＭＳ ゴシック" panose="020B0609070205080204" pitchFamily="49" charset="-128"/>
                <a:ea typeface="ＭＳ ゴシック" panose="020B0609070205080204" pitchFamily="49" charset="-128"/>
              </a:rPr>
              <a:t>　学級・ホームルーム</a:t>
            </a:r>
            <a:r>
              <a:rPr lang="ja-JP" altLang="en-US" sz="2400" spc="-300" dirty="0" smtClean="0">
                <a:latin typeface="ＭＳ ゴシック" panose="020B0609070205080204" pitchFamily="49" charset="-128"/>
                <a:ea typeface="ＭＳ ゴシック" panose="020B0609070205080204" pitchFamily="49" charset="-128"/>
              </a:rPr>
              <a:t>が、全ての児童</a:t>
            </a:r>
            <a:r>
              <a:rPr lang="ja-JP" altLang="en-US" sz="2400" spc="-300" dirty="0">
                <a:latin typeface="ＭＳ ゴシック" panose="020B0609070205080204" pitchFamily="49" charset="-128"/>
                <a:ea typeface="ＭＳ ゴシック" panose="020B0609070205080204" pitchFamily="49" charset="-128"/>
              </a:rPr>
              <a:t>生徒にとって</a:t>
            </a:r>
            <a:r>
              <a:rPr lang="ja-JP" altLang="en-US" sz="2400" b="1" u="sng" spc="-300" dirty="0">
                <a:latin typeface="ＭＳ ゴシック" panose="020B0609070205080204" pitchFamily="49" charset="-128"/>
                <a:ea typeface="ＭＳ ゴシック" panose="020B0609070205080204" pitchFamily="49" charset="-128"/>
              </a:rPr>
              <a:t>「心の</a:t>
            </a:r>
            <a:r>
              <a:rPr lang="ja-JP" altLang="en-US" sz="2400" b="1" u="sng" spc="-300" dirty="0" smtClean="0">
                <a:latin typeface="ＭＳ ゴシック" panose="020B0609070205080204" pitchFamily="49" charset="-128"/>
                <a:ea typeface="ＭＳ ゴシック" panose="020B0609070205080204" pitchFamily="49" charset="-128"/>
              </a:rPr>
              <a:t>居場所</a:t>
            </a:r>
            <a:r>
              <a:rPr lang="ja-JP" altLang="en-US" sz="2400" b="1" u="sng" spc="-300" dirty="0">
                <a:latin typeface="ＭＳ ゴシック" panose="020B0609070205080204" pitchFamily="49" charset="-128"/>
                <a:ea typeface="ＭＳ ゴシック" panose="020B0609070205080204" pitchFamily="49" charset="-128"/>
              </a:rPr>
              <a:t>」</a:t>
            </a:r>
            <a:r>
              <a:rPr lang="ja-JP" altLang="en-US" sz="2400" spc="-300" dirty="0">
                <a:latin typeface="ＭＳ ゴシック" panose="020B0609070205080204" pitchFamily="49" charset="-128"/>
                <a:ea typeface="ＭＳ ゴシック" panose="020B0609070205080204" pitchFamily="49" charset="-128"/>
              </a:rPr>
              <a:t>になるように、多様な</a:t>
            </a:r>
            <a:r>
              <a:rPr lang="ja-JP" altLang="en-US" sz="2400" spc="-300" dirty="0" smtClean="0">
                <a:latin typeface="ＭＳ ゴシック" panose="020B0609070205080204" pitchFamily="49" charset="-128"/>
                <a:ea typeface="ＭＳ ゴシック" panose="020B0609070205080204" pitchFamily="49" charset="-128"/>
              </a:rPr>
              <a:t>個性を認め、様々</a:t>
            </a:r>
            <a:r>
              <a:rPr lang="ja-JP" altLang="en-US" sz="2400" spc="-300" dirty="0">
                <a:latin typeface="ＭＳ ゴシック" panose="020B0609070205080204" pitchFamily="49" charset="-128"/>
                <a:ea typeface="ＭＳ ゴシック" panose="020B0609070205080204" pitchFamily="49" charset="-128"/>
              </a:rPr>
              <a:t>な人間</a:t>
            </a:r>
            <a:r>
              <a:rPr lang="ja-JP" altLang="en-US" sz="2400" spc="-300" dirty="0" smtClean="0">
                <a:latin typeface="ＭＳ ゴシック" panose="020B0609070205080204" pitchFamily="49" charset="-128"/>
                <a:ea typeface="ＭＳ ゴシック" panose="020B0609070205080204" pitchFamily="49" charset="-128"/>
              </a:rPr>
              <a:t>関係を見据えながら、集団づくり、</a:t>
            </a:r>
            <a:r>
              <a:rPr lang="ja-JP" altLang="en-US" sz="2400" spc="-300" dirty="0">
                <a:latin typeface="ＭＳ ゴシック" panose="020B0609070205080204" pitchFamily="49" charset="-128"/>
                <a:ea typeface="ＭＳ ゴシック" panose="020B0609070205080204" pitchFamily="49" charset="-128"/>
              </a:rPr>
              <a:t>人間関係づくり</a:t>
            </a:r>
            <a:r>
              <a:rPr lang="ja-JP" altLang="en-US" sz="2400" spc="-300" dirty="0" smtClean="0">
                <a:latin typeface="ＭＳ ゴシック" panose="020B0609070205080204" pitchFamily="49" charset="-128"/>
                <a:ea typeface="ＭＳ ゴシック" panose="020B0609070205080204" pitchFamily="49" charset="-128"/>
              </a:rPr>
              <a:t>を進めましょう。</a:t>
            </a:r>
            <a:endParaRPr lang="en-US" altLang="ja-JP" sz="2400" spc="-300" dirty="0" smtClean="0">
              <a:latin typeface="ＭＳ ゴシック" panose="020B0609070205080204" pitchFamily="49" charset="-128"/>
              <a:ea typeface="ＭＳ ゴシック" panose="020B0609070205080204" pitchFamily="49" charset="-128"/>
            </a:endParaRPr>
          </a:p>
          <a:p>
            <a:pPr marL="101600" indent="-101600">
              <a:lnSpc>
                <a:spcPts val="3750"/>
              </a:lnSpc>
              <a:defRPr/>
            </a:pPr>
            <a:endParaRPr lang="en-US" altLang="ja-JP" sz="2400" dirty="0">
              <a:latin typeface="ＭＳ ゴシック" panose="020B0609070205080204" pitchFamily="49" charset="-128"/>
              <a:ea typeface="ＭＳ ゴシック" panose="020B0609070205080204" pitchFamily="49" charset="-128"/>
            </a:endParaRPr>
          </a:p>
          <a:p>
            <a:pPr marL="101600" indent="-101600">
              <a:lnSpc>
                <a:spcPts val="3750"/>
              </a:lnSpc>
              <a:defRPr/>
            </a:pPr>
            <a:r>
              <a:rPr lang="ja-JP" altLang="en-US" sz="2400" spc="-300" dirty="0">
                <a:latin typeface="ＭＳ ゴシック" panose="020B0609070205080204" pitchFamily="49" charset="-128"/>
                <a:ea typeface="ＭＳ ゴシック" panose="020B0609070205080204" pitchFamily="49" charset="-128"/>
              </a:rPr>
              <a:t>○　学級・ホームルーム</a:t>
            </a:r>
            <a:r>
              <a:rPr lang="ja-JP" altLang="en-US" sz="2400" spc="-300" dirty="0" smtClean="0">
                <a:latin typeface="ＭＳ ゴシック" panose="020B0609070205080204" pitchFamily="49" charset="-128"/>
                <a:ea typeface="ＭＳ ゴシック" panose="020B0609070205080204" pitchFamily="49" charset="-128"/>
              </a:rPr>
              <a:t>経営の明確</a:t>
            </a:r>
            <a:r>
              <a:rPr lang="ja-JP" altLang="en-US" sz="2400" spc="-300" dirty="0">
                <a:latin typeface="ＭＳ ゴシック" panose="020B0609070205080204" pitchFamily="49" charset="-128"/>
                <a:ea typeface="ＭＳ ゴシック" panose="020B0609070205080204" pitchFamily="49" charset="-128"/>
              </a:rPr>
              <a:t>な</a:t>
            </a:r>
            <a:r>
              <a:rPr lang="ja-JP" altLang="en-US" sz="2400" b="1" u="sng" spc="-300" dirty="0">
                <a:latin typeface="ＭＳ ゴシック" panose="020B0609070205080204" pitchFamily="49" charset="-128"/>
                <a:ea typeface="ＭＳ ゴシック" panose="020B0609070205080204" pitchFamily="49" charset="-128"/>
              </a:rPr>
              <a:t>「目標」</a:t>
            </a:r>
            <a:r>
              <a:rPr lang="ja-JP" altLang="en-US" sz="2400" spc="-300" dirty="0">
                <a:latin typeface="ＭＳ ゴシック" panose="020B0609070205080204" pitchFamily="49" charset="-128"/>
                <a:ea typeface="ＭＳ ゴシック" panose="020B0609070205080204" pitchFamily="49" charset="-128"/>
              </a:rPr>
              <a:t>を</a:t>
            </a:r>
            <a:r>
              <a:rPr lang="ja-JP" altLang="en-US" sz="2400" spc="-300" dirty="0" smtClean="0">
                <a:latin typeface="ＭＳ ゴシック" panose="020B0609070205080204" pitchFamily="49" charset="-128"/>
                <a:ea typeface="ＭＳ ゴシック" panose="020B0609070205080204" pitchFamily="49" charset="-128"/>
              </a:rPr>
              <a:t>もち、目標達成のため</a:t>
            </a:r>
            <a:r>
              <a:rPr lang="ja-JP" altLang="en-US" sz="2400" spc="-300" dirty="0">
                <a:latin typeface="ＭＳ ゴシック" panose="020B0609070205080204" pitchFamily="49" charset="-128"/>
                <a:ea typeface="ＭＳ ゴシック" panose="020B0609070205080204" pitchFamily="49" charset="-128"/>
              </a:rPr>
              <a:t>の具体的</a:t>
            </a:r>
            <a:r>
              <a:rPr lang="ja-JP" altLang="en-US" sz="2400" spc="-300" dirty="0" smtClean="0">
                <a:latin typeface="ＭＳ ゴシック" panose="020B0609070205080204" pitchFamily="49" charset="-128"/>
                <a:ea typeface="ＭＳ ゴシック" panose="020B0609070205080204" pitchFamily="49" charset="-128"/>
              </a:rPr>
              <a:t>な手立て</a:t>
            </a:r>
            <a:r>
              <a:rPr lang="ja-JP" altLang="en-US" sz="2400" spc="-300" dirty="0">
                <a:latin typeface="ＭＳ ゴシック" panose="020B0609070205080204" pitchFamily="49" charset="-128"/>
                <a:ea typeface="ＭＳ ゴシック" panose="020B0609070205080204" pitchFamily="49" charset="-128"/>
              </a:rPr>
              <a:t>を</a:t>
            </a:r>
            <a:r>
              <a:rPr lang="ja-JP" altLang="en-US" sz="2400" b="1" u="sng" spc="-300" dirty="0">
                <a:latin typeface="ＭＳ ゴシック" panose="020B0609070205080204" pitchFamily="49" charset="-128"/>
                <a:ea typeface="ＭＳ ゴシック" panose="020B0609070205080204" pitchFamily="49" charset="-128"/>
              </a:rPr>
              <a:t>「計画</a:t>
            </a:r>
            <a:r>
              <a:rPr lang="ja-JP" altLang="en-US" sz="2400" b="1" u="sng" spc="-300" dirty="0" smtClean="0">
                <a:latin typeface="ＭＳ ゴシック" panose="020B0609070205080204" pitchFamily="49" charset="-128"/>
                <a:ea typeface="ＭＳ ゴシック" panose="020B0609070205080204" pitchFamily="49" charset="-128"/>
              </a:rPr>
              <a:t>」「</a:t>
            </a:r>
            <a:r>
              <a:rPr lang="ja-JP" altLang="en-US" sz="2400" b="1" u="sng" spc="-300" dirty="0">
                <a:latin typeface="ＭＳ ゴシック" panose="020B0609070205080204" pitchFamily="49" charset="-128"/>
                <a:ea typeface="ＭＳ ゴシック" panose="020B0609070205080204" pitchFamily="49" charset="-128"/>
              </a:rPr>
              <a:t>実践」</a:t>
            </a:r>
            <a:r>
              <a:rPr lang="ja-JP" altLang="en-US" sz="2400" spc="-300" dirty="0" smtClean="0">
                <a:latin typeface="ＭＳ ゴシック" panose="020B0609070205080204" pitchFamily="49" charset="-128"/>
                <a:ea typeface="ＭＳ ゴシック" panose="020B0609070205080204" pitchFamily="49" charset="-128"/>
              </a:rPr>
              <a:t>し、実践の</a:t>
            </a:r>
            <a:r>
              <a:rPr lang="ja-JP" altLang="en-US" sz="2400" b="1" u="sng" spc="-300" dirty="0" smtClean="0">
                <a:latin typeface="ＭＳ ゴシック" panose="020B0609070205080204" pitchFamily="49" charset="-128"/>
                <a:ea typeface="ＭＳ ゴシック" panose="020B0609070205080204" pitchFamily="49" charset="-128"/>
              </a:rPr>
              <a:t>「評価</a:t>
            </a:r>
            <a:r>
              <a:rPr lang="ja-JP" altLang="en-US" sz="2400" b="1" u="sng" spc="-300" dirty="0">
                <a:latin typeface="ＭＳ ゴシック" panose="020B0609070205080204" pitchFamily="49" charset="-128"/>
                <a:ea typeface="ＭＳ ゴシック" panose="020B0609070205080204" pitchFamily="49" charset="-128"/>
              </a:rPr>
              <a:t>」</a:t>
            </a:r>
            <a:r>
              <a:rPr lang="ja-JP" altLang="en-US" sz="2400" spc="-300" dirty="0" smtClean="0">
                <a:latin typeface="ＭＳ ゴシック" panose="020B0609070205080204" pitchFamily="49" charset="-128"/>
                <a:ea typeface="ＭＳ ゴシック" panose="020B0609070205080204" pitchFamily="49" charset="-128"/>
              </a:rPr>
              <a:t>を基に、経営の</a:t>
            </a:r>
            <a:r>
              <a:rPr lang="ja-JP" altLang="en-US" sz="2400" b="1" u="sng" spc="-300" dirty="0" smtClean="0">
                <a:latin typeface="ＭＳ ゴシック" panose="020B0609070205080204" pitchFamily="49" charset="-128"/>
                <a:ea typeface="ＭＳ ゴシック" panose="020B0609070205080204" pitchFamily="49" charset="-128"/>
              </a:rPr>
              <a:t>「</a:t>
            </a:r>
            <a:r>
              <a:rPr lang="ja-JP" altLang="en-US" sz="2400" b="1" u="sng" spc="-300" dirty="0">
                <a:latin typeface="ＭＳ ゴシック" panose="020B0609070205080204" pitchFamily="49" charset="-128"/>
                <a:ea typeface="ＭＳ ゴシック" panose="020B0609070205080204" pitchFamily="49" charset="-128"/>
              </a:rPr>
              <a:t>改善」</a:t>
            </a:r>
            <a:r>
              <a:rPr lang="ja-JP" altLang="en-US" sz="2400" spc="-300" dirty="0">
                <a:latin typeface="ＭＳ ゴシック" panose="020B0609070205080204" pitchFamily="49" charset="-128"/>
                <a:ea typeface="ＭＳ ゴシック" panose="020B0609070205080204" pitchFamily="49" charset="-128"/>
              </a:rPr>
              <a:t>に</a:t>
            </a:r>
            <a:r>
              <a:rPr lang="ja-JP" altLang="en-US" sz="2400" spc="-300" dirty="0" smtClean="0">
                <a:latin typeface="ＭＳ ゴシック" panose="020B0609070205080204" pitchFamily="49" charset="-128"/>
                <a:ea typeface="ＭＳ ゴシック" panose="020B0609070205080204" pitchFamily="49" charset="-128"/>
              </a:rPr>
              <a:t>努めましょう。</a:t>
            </a:r>
            <a:endParaRPr lang="ja-JP" altLang="en-US" sz="2400" spc="-3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23</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advTm="81901"/>
    </mc:Choice>
    <mc:Fallback xmlns="">
      <p:transition spd="slow" advTm="8190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スライド番号プレースホルダー 3"/>
          <p:cNvSpPr>
            <a:spLocks noGrp="1"/>
          </p:cNvSpPr>
          <p:nvPr>
            <p:ph type="sldNum" sz="quarter" idx="12"/>
          </p:nvPr>
        </p:nvSpPr>
        <p:spPr>
          <a:xfrm>
            <a:off x="7086600" y="64799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AD8463-C909-4179-BA27-264BBD7730DC}" type="slidenum">
              <a:rPr kumimoji="1" lang="ja-JP" altLang="en-US" sz="20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0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789531" y="1050268"/>
            <a:ext cx="3614509" cy="400110"/>
          </a:xfrm>
          <a:prstGeom prst="rect">
            <a:avLst/>
          </a:prstGeom>
          <a:solidFill>
            <a:srgbClr val="00B0F0"/>
          </a:solidFill>
          <a:ln w="12700">
            <a:noFill/>
          </a:ln>
        </p:spPr>
        <p:txBody>
          <a:bodyPr wrap="square" lIns="0" rIns="0" rtlCol="0">
            <a:spAutoFit/>
          </a:bodyPr>
          <a:lstStyle/>
          <a:p>
            <a:pPr lvl="0" algn="ctr" defTabSz="457200">
              <a:lnSpc>
                <a:spcPts val="2400"/>
              </a:lnSpc>
              <a:defRPr/>
            </a:pPr>
            <a:r>
              <a:rPr kumimoji="1" lang="en-US" altLang="ja-JP" sz="1600" b="1" i="0" u="none" strike="noStrike" kern="1200" cap="none" spc="-20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a:t>
            </a:r>
            <a:r>
              <a:rPr lang="ja-JP" altLang="en-US" sz="1600" b="1" spc="-200">
                <a:solidFill>
                  <a:prstClr val="white"/>
                </a:solidFill>
              </a:rPr>
              <a:t>道立高校への転学・編入学ガイドライン</a:t>
            </a:r>
            <a:r>
              <a:rPr kumimoji="1" lang="en-US" altLang="ja-JP" sz="1600" b="1" i="0" u="none" strike="noStrike" kern="1200" cap="none" spc="-20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a:t>
            </a:r>
            <a:endParaRPr kumimoji="1" lang="en-US" altLang="ja-JP" sz="1600" b="1" i="0" u="none" strike="noStrike" kern="1200" cap="none" spc="-20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二等辺三角形 20"/>
          <p:cNvSpPr/>
          <p:nvPr/>
        </p:nvSpPr>
        <p:spPr>
          <a:xfrm flipV="1">
            <a:off x="2355244" y="5748751"/>
            <a:ext cx="483079" cy="1052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p:cNvSpPr txBox="1"/>
          <p:nvPr/>
        </p:nvSpPr>
        <p:spPr>
          <a:xfrm>
            <a:off x="4865031" y="1044485"/>
            <a:ext cx="3460032" cy="400110"/>
          </a:xfrm>
          <a:prstGeom prst="rect">
            <a:avLst/>
          </a:prstGeom>
          <a:solidFill>
            <a:srgbClr val="00B0F0"/>
          </a:solidFill>
          <a:ln w="12700">
            <a:noFill/>
          </a:ln>
        </p:spPr>
        <p:txBody>
          <a:bodyPr wrap="square" lIns="0" rIns="0" rtlCol="0">
            <a:spAutoFit/>
          </a:bodyPr>
          <a:lstStyle/>
          <a:p>
            <a:pPr lvl="0" algn="ctr" defTabSz="457200">
              <a:lnSpc>
                <a:spcPts val="2400"/>
              </a:lnSpc>
              <a:defRPr/>
            </a:pPr>
            <a:r>
              <a:rPr kumimoji="1" lang="en-US" altLang="ja-JP" sz="1600" b="1" i="0" u="none" strike="noStrike" kern="1200" cap="none" spc="-20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a:t>
            </a:r>
            <a:r>
              <a:rPr lang="ja-JP" altLang="en-US" sz="1600" b="1" spc="-200">
                <a:solidFill>
                  <a:prstClr val="white"/>
                </a:solidFill>
              </a:rPr>
              <a:t>特別支援学校への転学</a:t>
            </a:r>
            <a:r>
              <a:rPr kumimoji="1" lang="en-US" altLang="ja-JP" sz="1600" b="1" i="0" u="none" strike="noStrike" kern="1200" cap="none" spc="-200" normalizeH="0" baseline="0" noProof="0" smtClean="0">
                <a:ln>
                  <a:noFill/>
                </a:ln>
                <a:solidFill>
                  <a:prstClr val="white"/>
                </a:solidFill>
                <a:effectLst/>
                <a:uLnTx/>
                <a:uFillTx/>
                <a:latin typeface="Calibri" panose="020F0502020204030204"/>
                <a:ea typeface="游ゴシック" panose="020B0400000000000000" pitchFamily="50" charset="-128"/>
                <a:cs typeface="+mn-cs"/>
              </a:rPr>
              <a:t>】</a:t>
            </a:r>
            <a:endParaRPr kumimoji="1" lang="en-US" altLang="ja-JP" sz="1600" b="1" i="0" u="none" strike="noStrike" kern="1200" cap="none" spc="-20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二等辺三角形 24"/>
          <p:cNvSpPr/>
          <p:nvPr/>
        </p:nvSpPr>
        <p:spPr>
          <a:xfrm flipV="1">
            <a:off x="6335840" y="5748751"/>
            <a:ext cx="483079" cy="10522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5168152" y="1606917"/>
            <a:ext cx="2818456" cy="3971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○事務</a:t>
            </a:r>
            <a:r>
              <a:rPr kumimoji="1" lang="ja-JP" altLang="en-US"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手続き</a:t>
            </a:r>
            <a:endParaRPr kumimoji="1" lang="en-US" altLang="ja-JP"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solidFill>
                <a:prstClr val="black"/>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6" name="テキスト ボックス 15"/>
          <p:cNvSpPr txBox="1"/>
          <p:nvPr/>
        </p:nvSpPr>
        <p:spPr>
          <a:xfrm>
            <a:off x="0" y="-1348"/>
            <a:ext cx="9144000" cy="721329"/>
          </a:xfrm>
          <a:prstGeom prst="rect">
            <a:avLst/>
          </a:prstGeom>
          <a:solidFill>
            <a:srgbClr val="FFFF99"/>
          </a:solidFill>
          <a:ln w="38100">
            <a:noFill/>
          </a:ln>
          <a:effectLst>
            <a:outerShdw blurRad="50800" dist="38100" dir="2700000" algn="tl" rotWithShape="0">
              <a:prstClr val="black">
                <a:alpha val="40000"/>
              </a:prstClr>
            </a:outerShdw>
          </a:effectLst>
        </p:spPr>
        <p:txBody>
          <a:bodyPr wrap="square" lIns="90000" tIns="108000" bIns="72000">
            <a:spAutoFit/>
          </a:bodyPr>
          <a:lstStyle/>
          <a:p>
            <a:pPr algn="ctr" eaLnBrk="0" hangingPunct="0">
              <a:lnSpc>
                <a:spcPts val="4800"/>
              </a:lnSpc>
            </a:pPr>
            <a:r>
              <a:rPr lang="ja-JP" altLang="en-US" sz="3600" b="1" dirty="0" smtClean="0">
                <a:latin typeface="ＭＳ ゴシック" panose="020B0609070205080204" pitchFamily="49" charset="-128"/>
                <a:ea typeface="ＭＳ ゴシック" panose="020B0609070205080204" pitchFamily="49" charset="-128"/>
                <a:cs typeface="メイリオ" panose="020B0604030504040204" pitchFamily="50" charset="-128"/>
              </a:rPr>
              <a:t>参考資料</a:t>
            </a:r>
            <a:endParaRPr lang="en-US" altLang="ja-JP" sz="3600" b="1"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4242" y="5907089"/>
            <a:ext cx="785143" cy="785143"/>
          </a:xfrm>
          <a:prstGeom prst="rect">
            <a:avLst/>
          </a:prstGeom>
        </p:spPr>
      </p:pic>
      <p:sp>
        <p:nvSpPr>
          <p:cNvPr id="18" name="正方形/長方形 17"/>
          <p:cNvSpPr/>
          <p:nvPr/>
        </p:nvSpPr>
        <p:spPr>
          <a:xfrm>
            <a:off x="1187554" y="1584607"/>
            <a:ext cx="2818456" cy="3971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　○道立</a:t>
            </a:r>
            <a:r>
              <a:rPr lang="ja-JP" altLang="en-US" dirty="0">
                <a:solidFill>
                  <a:schemeClr val="tx1"/>
                </a:solidFill>
                <a:latin typeface="UD デジタル 教科書体 NP-B" panose="02020700000000000000" pitchFamily="18" charset="-128"/>
                <a:ea typeface="UD デジタル 教科書体 NP-B" panose="02020700000000000000" pitchFamily="18" charset="-128"/>
              </a:rPr>
              <a:t>高校への転学</a:t>
            </a:r>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pPr lvl="0"/>
            <a:r>
              <a:rPr lang="ja-JP" altLang="en-US" dirty="0" smtClean="0">
                <a:solidFill>
                  <a:schemeClr val="tx1"/>
                </a:solidFill>
                <a:latin typeface="UD デジタル 教科書体 NP-B" panose="02020700000000000000" pitchFamily="18" charset="-128"/>
                <a:ea typeface="UD デジタル 教科書体 NP-B" panose="02020700000000000000" pitchFamily="18" charset="-128"/>
              </a:rPr>
              <a:t>　　編入学ガイドライン</a:t>
            </a:r>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a:p>
            <a:pPr lvl="0"/>
            <a:endParaRPr lang="en-US" altLang="ja-JP" dirty="0" smtClean="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5960" y="5907089"/>
            <a:ext cx="802838" cy="802838"/>
          </a:xfrm>
          <a:prstGeom prst="rect">
            <a:avLst/>
          </a:prstGeom>
        </p:spPr>
      </p:pic>
    </p:spTree>
    <p:extLst>
      <p:ext uri="{BB962C8B-B14F-4D97-AF65-F5344CB8AC3E}">
        <p14:creationId xmlns:p14="http://schemas.microsoft.com/office/powerpoint/2010/main" val="2703775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34103" y="2362063"/>
            <a:ext cx="4304152" cy="1123064"/>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・学級目標の設定、経営計画の立案</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・学級組織の編成</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・経営の評価・改善</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3</a:t>
            </a:fld>
            <a:endParaRPr kumimoji="1" lang="ja-JP" altLang="en-US"/>
          </a:p>
        </p:txBody>
      </p:sp>
      <p:sp>
        <p:nvSpPr>
          <p:cNvPr id="8" name="テキスト ボックス 7"/>
          <p:cNvSpPr txBox="1"/>
          <p:nvPr/>
        </p:nvSpPr>
        <p:spPr>
          <a:xfrm>
            <a:off x="434104" y="1033749"/>
            <a:ext cx="4013206" cy="667665"/>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bIns="72000">
            <a:spAutoFit/>
          </a:bodyPr>
          <a:lstStyle/>
          <a:p>
            <a:pPr algn="ctr" eaLnBrk="0" hangingPunct="0">
              <a:lnSpc>
                <a:spcPts val="48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学級経営の内容</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34104" y="3766075"/>
            <a:ext cx="2170551"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学習環境</a:t>
            </a:r>
            <a:endParaRPr lang="ja-JP" altLang="en-US" sz="2400"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434104" y="1971727"/>
            <a:ext cx="2170551"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学級経営計画</a:t>
            </a:r>
            <a:endParaRPr lang="ja-JP" altLang="en-US" sz="24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47960" y="5168861"/>
            <a:ext cx="2156696" cy="461665"/>
          </a:xfrm>
          <a:prstGeom prst="rect">
            <a:avLst/>
          </a:prstGeom>
          <a:solidFill>
            <a:schemeClr val="accent4">
              <a:lumMod val="20000"/>
              <a:lumOff val="80000"/>
            </a:schemeClr>
          </a:solidFill>
        </p:spPr>
        <p:txBody>
          <a:bodyPr wrap="square">
            <a:spAutoFit/>
          </a:bodyPr>
          <a:lstStyle/>
          <a:p>
            <a:pPr algn="r"/>
            <a:r>
              <a:rPr lang="ja-JP" altLang="en-US" sz="2400" dirty="0" smtClean="0">
                <a:latin typeface="ＭＳ ゴシック" panose="020B0609070205080204" pitchFamily="49" charset="-128"/>
                <a:ea typeface="ＭＳ ゴシック" panose="020B0609070205080204" pitchFamily="49" charset="-128"/>
              </a:rPr>
              <a:t>家庭との連携</a:t>
            </a:r>
            <a:endParaRPr lang="ja-JP" altLang="en-US" sz="24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4872178" y="1163023"/>
            <a:ext cx="2170551"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学習指導</a:t>
            </a:r>
            <a:endParaRPr lang="ja-JP" altLang="en-US" sz="2400" dirty="0">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34103" y="4190466"/>
            <a:ext cx="4304152" cy="763992"/>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・環境整備（室温、照明、通風等）</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・教室の美化</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4" name="正方形/長方形 13"/>
          <p:cNvSpPr/>
          <p:nvPr/>
        </p:nvSpPr>
        <p:spPr>
          <a:xfrm>
            <a:off x="424871" y="5555902"/>
            <a:ext cx="4147129" cy="810478"/>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・望ましい生活習慣の確立</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・家庭学習の促進</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正方形/長方形 14"/>
          <p:cNvSpPr/>
          <p:nvPr/>
        </p:nvSpPr>
        <p:spPr>
          <a:xfrm>
            <a:off x="4862945" y="1585680"/>
            <a:ext cx="4147129" cy="810478"/>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・日常の授業全般</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・朝学習や朝読書などの学習支援</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6" name="正方形/長方形 15"/>
          <p:cNvSpPr/>
          <p:nvPr/>
        </p:nvSpPr>
        <p:spPr>
          <a:xfrm>
            <a:off x="4881410" y="2930091"/>
            <a:ext cx="4137897" cy="1169551"/>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・支持的な風土、ルールづくり</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・学級集団づくり</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・いじめ・不登校の未然防止</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7" name="正方形/長方形 16"/>
          <p:cNvSpPr/>
          <p:nvPr/>
        </p:nvSpPr>
        <p:spPr>
          <a:xfrm>
            <a:off x="4881411" y="4153994"/>
            <a:ext cx="2170551"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進路指導</a:t>
            </a:r>
            <a:endParaRPr lang="ja-JP" altLang="en-US" sz="2400" dirty="0">
              <a:latin typeface="ＭＳ ゴシック" panose="020B0609070205080204" pitchFamily="49" charset="-128"/>
              <a:ea typeface="ＭＳ ゴシック" panose="020B0609070205080204" pitchFamily="49" charset="-128"/>
            </a:endParaRPr>
          </a:p>
        </p:txBody>
      </p:sp>
      <p:sp>
        <p:nvSpPr>
          <p:cNvPr id="18" name="正方形/長方形 17"/>
          <p:cNvSpPr/>
          <p:nvPr/>
        </p:nvSpPr>
        <p:spPr>
          <a:xfrm>
            <a:off x="4881411" y="2470480"/>
            <a:ext cx="2170551"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生徒指導</a:t>
            </a:r>
            <a:endParaRPr lang="ja-JP" altLang="en-US" sz="2400" dirty="0">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4895267" y="5445944"/>
            <a:ext cx="2156696" cy="461665"/>
          </a:xfrm>
          <a:prstGeom prst="rect">
            <a:avLst/>
          </a:prstGeom>
          <a:solidFill>
            <a:schemeClr val="accent4">
              <a:lumMod val="20000"/>
              <a:lumOff val="80000"/>
            </a:schemeClr>
          </a:solidFill>
        </p:spPr>
        <p:txBody>
          <a:bodyPr wrap="square">
            <a:spAutoFit/>
          </a:bodyPr>
          <a:lstStyle/>
          <a:p>
            <a:pPr algn="ctr"/>
            <a:r>
              <a:rPr lang="ja-JP" altLang="en-US" sz="2400" dirty="0" smtClean="0">
                <a:latin typeface="ＭＳ ゴシック" panose="020B0609070205080204" pitchFamily="49" charset="-128"/>
                <a:ea typeface="ＭＳ ゴシック" panose="020B0609070205080204" pitchFamily="49" charset="-128"/>
              </a:rPr>
              <a:t>学級事務</a:t>
            </a:r>
            <a:endParaRPr lang="ja-JP" altLang="en-US" sz="2400" dirty="0">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4881410" y="4578385"/>
            <a:ext cx="4137897" cy="763992"/>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・在り方や生き方についての指導</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・進路情報の提供、面談の実施</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2" name="正方形/長方形 21"/>
          <p:cNvSpPr/>
          <p:nvPr/>
        </p:nvSpPr>
        <p:spPr>
          <a:xfrm>
            <a:off x="4872178" y="5832985"/>
            <a:ext cx="4147129" cy="553998"/>
          </a:xfrm>
          <a:prstGeom prst="rect">
            <a:avLst/>
          </a:prstGeom>
        </p:spPr>
        <p:txBody>
          <a:bodyPr wrap="square">
            <a:spAutoFit/>
          </a:bodyPr>
          <a:lstStyle/>
          <a:p>
            <a:pPr marL="360680" indent="-360680">
              <a:lnSpc>
                <a:spcPts val="36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・諸表簿の整理、備品の管理</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06395" y="2789843"/>
            <a:ext cx="8550569" cy="2246769"/>
          </a:xfrm>
          <a:prstGeom prst="rect">
            <a:avLst/>
          </a:prstGeom>
        </p:spPr>
        <p:txBody>
          <a:bodyPr wrap="square">
            <a:spAutoFit/>
          </a:bodyPr>
          <a:lstStyle/>
          <a:p>
            <a:pPr marL="360680" indent="-360680">
              <a:lnSpc>
                <a:spcPts val="4200"/>
              </a:lnSpc>
            </a:pPr>
            <a:r>
              <a:rPr lang="ja-JP" altLang="en-US" sz="2800" dirty="0" smtClean="0">
                <a:latin typeface="ＭＳ ゴシック" panose="020B0609070205080204" pitchFamily="49" charset="-128"/>
                <a:ea typeface="ＭＳ ゴシック" panose="020B0609070205080204" pitchFamily="49" charset="-128"/>
                <a:cs typeface="メイリオ" panose="020B0604030504040204" pitchFamily="50" charset="-128"/>
              </a:rPr>
              <a:t>・学級は、学校生活の基盤</a:t>
            </a:r>
            <a:endParaRPr lang="en-US" altLang="ja-JP" sz="28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4200"/>
              </a:lnSpc>
            </a:pPr>
            <a:r>
              <a:rPr lang="ja-JP" altLang="en-US" sz="2800" dirty="0" smtClean="0">
                <a:latin typeface="ＭＳ ゴシック" panose="020B0609070205080204" pitchFamily="49" charset="-128"/>
                <a:ea typeface="ＭＳ ゴシック" panose="020B0609070205080204" pitchFamily="49" charset="-128"/>
              </a:rPr>
              <a:t>・安心、安全で伸び伸び楽しい場であることが必要</a:t>
            </a:r>
            <a:endParaRPr lang="en-US" altLang="ja-JP" sz="2800" dirty="0" smtClean="0">
              <a:latin typeface="ＭＳ ゴシック" panose="020B0609070205080204" pitchFamily="49" charset="-128"/>
              <a:ea typeface="ＭＳ ゴシック" panose="020B0609070205080204" pitchFamily="49" charset="-128"/>
            </a:endParaRPr>
          </a:p>
          <a:p>
            <a:pPr marL="360680" indent="-360680">
              <a:lnSpc>
                <a:spcPts val="4200"/>
              </a:lnSpc>
            </a:pPr>
            <a:r>
              <a:rPr lang="ja-JP" altLang="en-US" sz="2800" dirty="0" smtClean="0">
                <a:latin typeface="ＭＳ ゴシック" panose="020B0609070205080204" pitchFamily="49" charset="-128"/>
                <a:ea typeface="ＭＳ ゴシック" panose="020B0609070205080204" pitchFamily="49" charset="-128"/>
              </a:rPr>
              <a:t>・一人一人をかけがえない一人の人間として尊重</a:t>
            </a:r>
            <a:endParaRPr lang="en-US" altLang="ja-JP" sz="2800" dirty="0" smtClean="0">
              <a:latin typeface="ＭＳ ゴシック" panose="020B0609070205080204" pitchFamily="49" charset="-128"/>
              <a:ea typeface="ＭＳ ゴシック" panose="020B0609070205080204" pitchFamily="49" charset="-128"/>
            </a:endParaRPr>
          </a:p>
          <a:p>
            <a:pPr marL="360680" indent="-360680">
              <a:lnSpc>
                <a:spcPts val="4200"/>
              </a:lnSpc>
            </a:pPr>
            <a:r>
              <a:rPr lang="ja-JP" altLang="en-US" sz="2800" dirty="0" smtClean="0">
                <a:latin typeface="ＭＳ ゴシック" panose="020B0609070205080204" pitchFamily="49" charset="-128"/>
                <a:ea typeface="ＭＳ ゴシック" panose="020B0609070205080204" pitchFamily="49" charset="-128"/>
              </a:rPr>
              <a:t>・よさや可能性を発揮し、心の居場所となる学級</a:t>
            </a:r>
            <a:endParaRPr lang="ja-JP" altLang="en-US" sz="28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4</a:t>
            </a:fld>
            <a:endParaRPr kumimoji="1" lang="ja-JP" altLang="en-US"/>
          </a:p>
        </p:txBody>
      </p:sp>
      <p:sp>
        <p:nvSpPr>
          <p:cNvPr id="8" name="テキスト ボックス 7"/>
          <p:cNvSpPr txBox="1"/>
          <p:nvPr/>
        </p:nvSpPr>
        <p:spPr>
          <a:xfrm>
            <a:off x="406395" y="1814949"/>
            <a:ext cx="3542151" cy="607071"/>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bIns="72000">
            <a:spAutoFit/>
          </a:bodyPr>
          <a:lstStyle/>
          <a:p>
            <a:pPr algn="ctr" eaLnBrk="0" hangingPunct="0">
              <a:lnSpc>
                <a:spcPts val="3600"/>
              </a:lnSpc>
            </a:pPr>
            <a:r>
              <a:rPr lang="ja-JP" altLang="en-US" sz="3200" b="1" dirty="0" smtClean="0">
                <a:latin typeface="ＭＳ ゴシック" panose="020B0609070205080204" pitchFamily="49" charset="-128"/>
                <a:ea typeface="ＭＳ ゴシック" panose="020B0609070205080204" pitchFamily="49" charset="-128"/>
                <a:cs typeface="メイリオ" panose="020B0604030504040204" pitchFamily="50" charset="-128"/>
              </a:rPr>
              <a:t>求められる学級像</a:t>
            </a:r>
            <a:endParaRPr lang="zh-CN" altLang="en-US" sz="32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47958" y="2135584"/>
            <a:ext cx="7906331" cy="1169551"/>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・一人一人が活躍できる場の設定</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・認め、励まし合う場の設定</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・思いや願いを生かし、助け合える場の設定</a:t>
            </a:r>
            <a:endParaRPr lang="ja-JP" altLang="en-US" sz="20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5</a:t>
            </a:fld>
            <a:endParaRPr kumimoji="1" lang="ja-JP" altLang="en-US"/>
          </a:p>
        </p:txBody>
      </p:sp>
      <p:sp>
        <p:nvSpPr>
          <p:cNvPr id="8" name="テキスト ボックス 7"/>
          <p:cNvSpPr txBox="1"/>
          <p:nvPr/>
        </p:nvSpPr>
        <p:spPr>
          <a:xfrm>
            <a:off x="447958" y="942768"/>
            <a:ext cx="3542151" cy="552249"/>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72000" bIns="72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求められる学級像</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47958" y="1681653"/>
            <a:ext cx="6302668"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よりよい生活を築こうとする態度を育てる</a:t>
            </a:r>
            <a:endParaRPr lang="ja-JP" altLang="en-US" sz="24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47958" y="3501429"/>
            <a:ext cx="6302668"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自己実現を促す</a:t>
            </a:r>
            <a:endParaRPr lang="ja-JP" altLang="en-US" sz="24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430642" y="5029860"/>
            <a:ext cx="6302668"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開かれた学級経営</a:t>
            </a:r>
            <a:endParaRPr lang="ja-JP" altLang="en-US" sz="2400" dirty="0">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47958" y="3969006"/>
            <a:ext cx="7906331" cy="810478"/>
          </a:xfrm>
          <a:prstGeom prst="rect">
            <a:avLst/>
          </a:prstGeom>
        </p:spPr>
        <p:txBody>
          <a:bodyPr wrap="square">
            <a:spAutoFit/>
          </a:bodyPr>
          <a:lstStyle/>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・自ら課題を見付け、よりよく問題を解決することができるよう、一人一人がもつよさや可能性を伸長させる指導</a:t>
            </a:r>
            <a:endParaRPr lang="ja-JP" altLang="en-US" sz="2000"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0642" y="5491525"/>
            <a:ext cx="7906331" cy="810478"/>
          </a:xfrm>
          <a:prstGeom prst="rect">
            <a:avLst/>
          </a:prstGeom>
        </p:spPr>
        <p:txBody>
          <a:bodyPr wrap="square">
            <a:spAutoFit/>
          </a:bodyPr>
          <a:lstStyle/>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・他の教師と連携・協働</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rPr>
              <a:t>・同学年に加え、管理職・他学年・養護教諭等との連携体制の確立</a:t>
            </a:r>
            <a:endParaRPr lang="ja-JP" altLang="en-US" sz="20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47958" y="2135584"/>
            <a:ext cx="7906331" cy="1169551"/>
          </a:xfrm>
          <a:prstGeom prst="rect">
            <a:avLst/>
          </a:prstGeom>
        </p:spPr>
        <p:txBody>
          <a:bodyPr wrap="square">
            <a:spAutoFit/>
          </a:bodyPr>
          <a:lstStyle/>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・授業に遅れて入室　　・乱暴や陰湿ないたずら</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・奇声や大声　　　　　・立ち歩き、退室</a:t>
            </a:r>
            <a:endParaRPr lang="en-US" altLang="ja-JP" sz="2000" dirty="0" smtClean="0">
              <a:latin typeface="ＭＳ ゴシック" panose="020B0609070205080204" pitchFamily="49" charset="-128"/>
              <a:ea typeface="ＭＳ ゴシック" panose="020B0609070205080204" pitchFamily="49" charset="-128"/>
            </a:endParaRPr>
          </a:p>
          <a:p>
            <a:pPr marL="360680" indent="-360680">
              <a:lnSpc>
                <a:spcPts val="2800"/>
              </a:lnSpc>
            </a:pPr>
            <a:r>
              <a:rPr lang="ja-JP" altLang="en-US" sz="2000" dirty="0" smtClean="0">
                <a:latin typeface="ＭＳ ゴシック" panose="020B0609070205080204" pitchFamily="49" charset="-128"/>
                <a:ea typeface="ＭＳ ゴシック" panose="020B0609070205080204" pitchFamily="49" charset="-128"/>
              </a:rPr>
              <a:t>・教師への暴言、暴力</a:t>
            </a:r>
            <a:endParaRPr lang="en-US" altLang="ja-JP" sz="2000"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6</a:t>
            </a:fld>
            <a:endParaRPr kumimoji="1" lang="ja-JP" altLang="en-US"/>
          </a:p>
        </p:txBody>
      </p:sp>
      <p:sp>
        <p:nvSpPr>
          <p:cNvPr id="8" name="テキスト ボックス 7"/>
          <p:cNvSpPr txBox="1"/>
          <p:nvPr/>
        </p:nvSpPr>
        <p:spPr>
          <a:xfrm>
            <a:off x="447958" y="942768"/>
            <a:ext cx="5218551"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学級がうまく機能しない状況</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9" name="正方形/長方形 8"/>
          <p:cNvSpPr/>
          <p:nvPr/>
        </p:nvSpPr>
        <p:spPr>
          <a:xfrm>
            <a:off x="447958" y="1681653"/>
            <a:ext cx="6302668"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児童生徒の行動</a:t>
            </a:r>
            <a:endParaRPr lang="ja-JP" altLang="en-US" sz="2400"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47958" y="3324678"/>
            <a:ext cx="6302668"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要因</a:t>
            </a:r>
            <a:endParaRPr lang="ja-JP" altLang="en-US" sz="2400"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430642" y="5029860"/>
            <a:ext cx="6302668" cy="461665"/>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未然防止や早期解決の手立て</a:t>
            </a:r>
            <a:endParaRPr lang="ja-JP" altLang="en-US" sz="2400" dirty="0">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447958" y="3789325"/>
            <a:ext cx="7906331" cy="1169551"/>
          </a:xfrm>
          <a:prstGeom prst="rect">
            <a:avLst/>
          </a:prstGeom>
        </p:spPr>
        <p:txBody>
          <a:bodyPr wrap="square">
            <a:spAutoFit/>
          </a:bodyPr>
          <a:lstStyle/>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・学年・学級の指導の在り方　　・児童生徒の人間関係</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rPr>
              <a:t>・特別な配慮や支援を必要とする児童生徒への対応の在り方</a:t>
            </a:r>
            <a:endParaRPr lang="en-US" altLang="ja-JP" sz="2000" dirty="0" smtClean="0">
              <a:latin typeface="ＭＳ ゴシック" panose="020B0609070205080204" pitchFamily="49" charset="-128"/>
              <a:ea typeface="ＭＳ ゴシック" panose="020B0609070205080204" pitchFamily="49" charset="-128"/>
            </a:endParaRPr>
          </a:p>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rPr>
              <a:t>・家庭環境</a:t>
            </a:r>
            <a:endParaRPr lang="en-US" altLang="ja-JP" sz="2000" dirty="0" smtClean="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430642" y="5491525"/>
            <a:ext cx="8588667" cy="1169551"/>
          </a:xfrm>
          <a:prstGeom prst="rect">
            <a:avLst/>
          </a:prstGeom>
        </p:spPr>
        <p:txBody>
          <a:bodyPr wrap="square">
            <a:spAutoFit/>
          </a:bodyPr>
          <a:lstStyle/>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cs typeface="メイリオ" panose="020B0604030504040204" pitchFamily="50" charset="-128"/>
              </a:rPr>
              <a:t>・一人で問題を抱え込まず組織的に対応、学級担任を孤立させない体制</a:t>
            </a:r>
            <a:endParaRPr lang="en-US" altLang="ja-JP" sz="20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rPr>
              <a:t>・学習指導・生徒指導・児童生徒理解に係る校内研修の充実</a:t>
            </a:r>
            <a:endParaRPr lang="en-US" altLang="ja-JP" sz="2000" dirty="0" smtClean="0">
              <a:latin typeface="ＭＳ ゴシック" panose="020B0609070205080204" pitchFamily="49" charset="-128"/>
              <a:ea typeface="ＭＳ ゴシック" panose="020B0609070205080204" pitchFamily="49" charset="-128"/>
            </a:endParaRPr>
          </a:p>
          <a:p>
            <a:pPr marL="263525" indent="-263525">
              <a:lnSpc>
                <a:spcPts val="2800"/>
              </a:lnSpc>
            </a:pPr>
            <a:r>
              <a:rPr lang="ja-JP" altLang="en-US" sz="2000" dirty="0" smtClean="0">
                <a:latin typeface="ＭＳ ゴシック" panose="020B0609070205080204" pitchFamily="49" charset="-128"/>
                <a:ea typeface="ＭＳ ゴシック" panose="020B0609070205080204" pitchFamily="49" charset="-128"/>
              </a:rPr>
              <a:t>・スクールカウンセラーやスクールソーシャルワーカー等との連携</a:t>
            </a:r>
            <a:endParaRPr lang="ja-JP" altLang="en-US" sz="2000" dirty="0">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7</a:t>
            </a:fld>
            <a:endParaRPr kumimoji="1" lang="ja-JP" altLang="en-US"/>
          </a:p>
        </p:txBody>
      </p:sp>
      <p:sp>
        <p:nvSpPr>
          <p:cNvPr id="8" name="テキスト ボックス 7"/>
          <p:cNvSpPr txBox="1"/>
          <p:nvPr/>
        </p:nvSpPr>
        <p:spPr>
          <a:xfrm>
            <a:off x="447958" y="942768"/>
            <a:ext cx="4207169"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教師の言葉</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15" name="図 14"/>
          <p:cNvPicPr/>
          <p:nvPr/>
        </p:nvPicPr>
        <p:blipFill>
          <a:blip r:embed="rId3" cstate="email">
            <a:extLst>
              <a:ext uri="{28A0092B-C50C-407E-A947-70E740481C1C}">
                <a14:useLocalDpi xmlns:a14="http://schemas.microsoft.com/office/drawing/2010/main"/>
              </a:ext>
            </a:extLst>
          </a:blip>
          <a:stretch>
            <a:fillRect/>
          </a:stretch>
        </p:blipFill>
        <p:spPr>
          <a:xfrm>
            <a:off x="447957" y="1569119"/>
            <a:ext cx="8363533" cy="51364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8</a:t>
            </a:fld>
            <a:endParaRPr kumimoji="1" lang="ja-JP" altLang="en-US"/>
          </a:p>
        </p:txBody>
      </p:sp>
      <p:sp>
        <p:nvSpPr>
          <p:cNvPr id="8" name="テキスト ボックス 7"/>
          <p:cNvSpPr txBox="1"/>
          <p:nvPr/>
        </p:nvSpPr>
        <p:spPr>
          <a:xfrm>
            <a:off x="447958" y="942768"/>
            <a:ext cx="5370951"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90000" t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学級経営計画（学級経営案）</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 name="正方形/長方形 5"/>
          <p:cNvSpPr/>
          <p:nvPr/>
        </p:nvSpPr>
        <p:spPr>
          <a:xfrm>
            <a:off x="554182" y="1626900"/>
            <a:ext cx="7959436" cy="830997"/>
          </a:xfrm>
          <a:prstGeom prst="rect">
            <a:avLst/>
          </a:prstGeom>
          <a:solidFill>
            <a:schemeClr val="accent4">
              <a:lumMod val="20000"/>
              <a:lumOff val="80000"/>
            </a:schemeClr>
          </a:solidFill>
        </p:spPr>
        <p:txBody>
          <a:bodyPr wrap="square">
            <a:spAutoFit/>
          </a:bodyPr>
          <a:lstStyle/>
          <a:p>
            <a:r>
              <a:rPr lang="ja-JP" altLang="en-US" sz="2400" dirty="0" smtClean="0">
                <a:latin typeface="ＭＳ ゴシック" panose="020B0609070205080204" pitchFamily="49" charset="-128"/>
                <a:ea typeface="ＭＳ ゴシック" panose="020B0609070205080204" pitchFamily="49" charset="-128"/>
              </a:rPr>
              <a:t>　学級経営全体について、児童生徒を１年間どのように育てていくかという総合的な見通しをもった計画</a:t>
            </a:r>
            <a:endParaRPr lang="en-US" altLang="ja-JP" sz="2400" dirty="0" smtClean="0">
              <a:latin typeface="ＭＳ ゴシック" panose="020B0609070205080204" pitchFamily="49" charset="-128"/>
              <a:ea typeface="ＭＳ ゴシック" panose="020B0609070205080204" pitchFamily="49" charset="-128"/>
            </a:endParaRPr>
          </a:p>
        </p:txBody>
      </p:sp>
      <p:pic>
        <p:nvPicPr>
          <p:cNvPr id="9" name="図 8"/>
          <p:cNvPicPr/>
          <p:nvPr/>
        </p:nvPicPr>
        <p:blipFill>
          <a:blip r:embed="rId3" cstate="email">
            <a:extLst>
              <a:ext uri="{28A0092B-C50C-407E-A947-70E740481C1C}">
                <a14:useLocalDpi xmlns:a14="http://schemas.microsoft.com/office/drawing/2010/main"/>
              </a:ext>
            </a:extLst>
          </a:blip>
          <a:stretch>
            <a:fillRect/>
          </a:stretch>
        </p:blipFill>
        <p:spPr>
          <a:xfrm>
            <a:off x="447958" y="2457897"/>
            <a:ext cx="8238842" cy="416457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5C35AD2-8B7B-4CF4-BC66-4791DB21DCBF}" type="slidenum">
              <a:rPr kumimoji="1" lang="ja-JP" altLang="en-US" smtClean="0"/>
              <a:t>9</a:t>
            </a:fld>
            <a:endParaRPr kumimoji="1" lang="ja-JP" altLang="en-US"/>
          </a:p>
        </p:txBody>
      </p:sp>
      <p:sp>
        <p:nvSpPr>
          <p:cNvPr id="8" name="テキスト ボックス 7"/>
          <p:cNvSpPr txBox="1"/>
          <p:nvPr/>
        </p:nvSpPr>
        <p:spPr>
          <a:xfrm>
            <a:off x="845127" y="887347"/>
            <a:ext cx="5370951" cy="534368"/>
          </a:xfrm>
          <a:prstGeom prst="rect">
            <a:avLst/>
          </a:prstGeom>
          <a:solidFill>
            <a:srgbClr val="FFFF99"/>
          </a:solidFill>
          <a:ln w="38100">
            <a:solidFill>
              <a:srgbClr val="FF8900"/>
            </a:solidFill>
          </a:ln>
          <a:effectLst>
            <a:outerShdw blurRad="50800" dist="38100" dir="2700000" algn="tl" rotWithShape="0">
              <a:prstClr val="black">
                <a:alpha val="40000"/>
              </a:prstClr>
            </a:outerShdw>
          </a:effectLst>
        </p:spPr>
        <p:txBody>
          <a:bodyPr wrap="square" lIns="36000" tIns="36000" rIns="36000" bIns="36000">
            <a:spAutoFit/>
          </a:bodyPr>
          <a:lstStyle/>
          <a:p>
            <a:pPr algn="ctr" eaLnBrk="0" hangingPunct="0">
              <a:lnSpc>
                <a:spcPts val="3600"/>
              </a:lnSpc>
            </a:pPr>
            <a:r>
              <a:rPr lang="ja-JP" altLang="en-US" sz="2800" b="1" dirty="0" smtClean="0">
                <a:latin typeface="ＭＳ ゴシック" panose="020B0609070205080204" pitchFamily="49" charset="-128"/>
                <a:ea typeface="ＭＳ ゴシック" panose="020B0609070205080204" pitchFamily="49" charset="-128"/>
                <a:cs typeface="メイリオ" panose="020B0604030504040204" pitchFamily="50" charset="-128"/>
              </a:rPr>
              <a:t>学級経営計画（学級経営案）</a:t>
            </a:r>
            <a:endParaRPr lang="zh-CN" altLang="en-US" sz="28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10" name="図 9"/>
          <p:cNvPicPr/>
          <p:nvPr/>
        </p:nvPicPr>
        <p:blipFill>
          <a:blip r:embed="rId3" cstate="email">
            <a:extLst>
              <a:ext uri="{28A0092B-C50C-407E-A947-70E740481C1C}">
                <a14:useLocalDpi xmlns:a14="http://schemas.microsoft.com/office/drawing/2010/main"/>
              </a:ext>
            </a:extLst>
          </a:blip>
          <a:stretch>
            <a:fillRect/>
          </a:stretch>
        </p:blipFill>
        <p:spPr>
          <a:xfrm>
            <a:off x="772391" y="1477135"/>
            <a:ext cx="7342909" cy="53745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514</TotalTime>
  <Words>4838</Words>
  <Application>Microsoft Office PowerPoint</Application>
  <PresentationFormat>画面に合わせる (4:3)</PresentationFormat>
  <Paragraphs>377</Paragraphs>
  <Slides>24</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24</vt:i4>
      </vt:variant>
    </vt:vector>
  </HeadingPairs>
  <TitlesOfParts>
    <vt:vector size="35" baseType="lpstr">
      <vt:lpstr>ＭＳ Ｐゴシック</vt:lpstr>
      <vt:lpstr>ＭＳ ゴシック</vt:lpstr>
      <vt:lpstr>UD デジタル 教科書体 NP-B</vt:lpstr>
      <vt:lpstr>メイリオ</vt:lpstr>
      <vt:lpstr>游ゴシック</vt:lpstr>
      <vt:lpstr>游ゴシック Light</vt:lpstr>
      <vt:lpstr>Arial</vt:lpstr>
      <vt:lpstr>Calibri</vt:lpstr>
      <vt:lpstr>Calibri Light</vt:lpstr>
      <vt:lpstr>Office Theme</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因＿雅仁</cp:lastModifiedBy>
  <cp:revision>919</cp:revision>
  <cp:lastPrinted>2023-05-12T01:35:02Z</cp:lastPrinted>
  <dcterms:created xsi:type="dcterms:W3CDTF">2017-03-08T08:10:00Z</dcterms:created>
  <dcterms:modified xsi:type="dcterms:W3CDTF">2024-03-14T08:18:23Z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