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6" r:id="rId2"/>
    <p:sldId id="271" r:id="rId3"/>
    <p:sldId id="286" r:id="rId4"/>
    <p:sldId id="287" r:id="rId5"/>
    <p:sldId id="275" r:id="rId6"/>
    <p:sldId id="288" r:id="rId7"/>
    <p:sldId id="265" r:id="rId8"/>
    <p:sldId id="277" r:id="rId9"/>
    <p:sldId id="279" r:id="rId10"/>
    <p:sldId id="284" r:id="rId11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A7F7"/>
    <a:srgbClr val="FAFA7A"/>
    <a:srgbClr val="FEFFCD"/>
    <a:srgbClr val="FCC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58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slide" Target="slides/slide7.xml" />
  <Relationship Id="rId13" Type="http://schemas.openxmlformats.org/officeDocument/2006/relationships/presProps" Target="presProps.xml" />
  <Relationship Id="rId3" Type="http://schemas.openxmlformats.org/officeDocument/2006/relationships/slide" Target="slides/slide2.xml" />
  <Relationship Id="rId7" Type="http://schemas.openxmlformats.org/officeDocument/2006/relationships/slide" Target="slides/slide6.xml" />
  <Relationship Id="rId12" Type="http://schemas.openxmlformats.org/officeDocument/2006/relationships/notesMaster" Target="notesMasters/notesMaster1.xml" />
  <Relationship Id="rId2" Type="http://schemas.openxmlformats.org/officeDocument/2006/relationships/slide" Target="slides/slide1.xml" />
  <Relationship Id="rId16" Type="http://schemas.openxmlformats.org/officeDocument/2006/relationships/tableStyles" Target="tableStyles.xml" />
  <Relationship Id="rId1" Type="http://schemas.openxmlformats.org/officeDocument/2006/relationships/slideMaster" Target="slideMasters/slideMaster1.xml" />
  <Relationship Id="rId6" Type="http://schemas.openxmlformats.org/officeDocument/2006/relationships/slide" Target="slides/slide5.xml" />
  <Relationship Id="rId11" Type="http://schemas.openxmlformats.org/officeDocument/2006/relationships/slide" Target="slides/slide10.xml" />
  <Relationship Id="rId5" Type="http://schemas.openxmlformats.org/officeDocument/2006/relationships/slide" Target="slides/slide4.xml" />
  <Relationship Id="rId15" Type="http://schemas.openxmlformats.org/officeDocument/2006/relationships/theme" Target="theme/theme1.xml" />
  <Relationship Id="rId10" Type="http://schemas.openxmlformats.org/officeDocument/2006/relationships/slide" Target="slides/slide9.xml" />
  <Relationship Id="rId4" Type="http://schemas.openxmlformats.org/officeDocument/2006/relationships/slide" Target="slides/slide3.xml" />
  <Relationship Id="rId9" Type="http://schemas.openxmlformats.org/officeDocument/2006/relationships/slide" Target="slides/slide8.xml" />
  <Relationship Id="rId14" Type="http://schemas.openxmlformats.org/officeDocument/2006/relationships/viewProps" Target="view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9D04B-3C9A-438B-BF69-0F1BCF629BA8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11F04-6626-4FD4-B737-36831AF4F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644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5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9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611F04-6626-4FD4-B737-36831AF4F9E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673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611F04-6626-4FD4-B737-36831AF4F9E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840667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2DD1-56E2-4598-859B-92573F6B2137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0A1B-869F-47D7-A13F-55D2E516D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54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2DD1-56E2-4598-859B-92573F6B2137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0A1B-869F-47D7-A13F-55D2E516D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434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2DD1-56E2-4598-859B-92573F6B2137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0A1B-869F-47D7-A13F-55D2E516D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120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2DD1-56E2-4598-859B-92573F6B2137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0A1B-869F-47D7-A13F-55D2E516D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03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2DD1-56E2-4598-859B-92573F6B2137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0A1B-869F-47D7-A13F-55D2E516D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79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2DD1-56E2-4598-859B-92573F6B2137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0A1B-869F-47D7-A13F-55D2E516D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03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2DD1-56E2-4598-859B-92573F6B2137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0A1B-869F-47D7-A13F-55D2E516D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859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2DD1-56E2-4598-859B-92573F6B2137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0A1B-869F-47D7-A13F-55D2E516D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52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2DD1-56E2-4598-859B-92573F6B2137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0A1B-869F-47D7-A13F-55D2E516D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217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2DD1-56E2-4598-859B-92573F6B2137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0A1B-869F-47D7-A13F-55D2E516D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988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2DD1-56E2-4598-859B-92573F6B2137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A0A1B-869F-47D7-A13F-55D2E516D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20325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D2DD1-56E2-4598-859B-92573F6B2137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A0A1B-869F-47D7-A13F-55D2E516D2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67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10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jpeg" /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7.xml" />
  <Relationship Id="rId4" Type="http://schemas.openxmlformats.org/officeDocument/2006/relationships/image" Target="../media/image3.png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5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7.xml" />
</Relationships>
</file>

<file path=ppt/slides/_rels/slide6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jpeg" /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7.xml" />
  <Relationship Id="rId4" Type="http://schemas.openxmlformats.org/officeDocument/2006/relationships/image" Target="../media/image3.png" />
</Relationships>
</file>

<file path=ppt/slides/_rels/slide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8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9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913860" y="428968"/>
            <a:ext cx="4851954" cy="127869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lIns="91440" tIns="45720" rIns="91440" bIns="45720">
            <a:noAutofit/>
          </a:bodyPr>
          <a:lstStyle/>
          <a:p>
            <a:pPr algn="ctr"/>
            <a:r>
              <a:rPr lang="ja-JP" altLang="en-US" sz="2400" b="0" cap="none" spc="0" dirty="0">
                <a:ln w="0"/>
                <a:solidFill>
                  <a:schemeClr val="bg1"/>
                </a:solidFill>
                <a:latin typeface="+mn-ea"/>
              </a:rPr>
              <a:t>　</a:t>
            </a:r>
            <a:endParaRPr lang="ja-JP" altLang="en-US" sz="2400" dirty="0" smtClean="0">
              <a:ln w="0"/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2800" b="1" cap="none" spc="0" dirty="0" smtClean="0">
                <a:ln w="0"/>
                <a:solidFill>
                  <a:schemeClr val="bg1"/>
                </a:solidFill>
                <a:latin typeface="+mn-ea"/>
              </a:rPr>
              <a:t>防災ノート</a:t>
            </a:r>
            <a:endParaRPr lang="en-US" altLang="ja-JP" sz="2800" b="1" cap="none" spc="0" dirty="0" smtClean="0">
              <a:ln w="0"/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2000" b="1" cap="none" spc="0" dirty="0" smtClean="0">
                <a:ln w="0"/>
                <a:solidFill>
                  <a:schemeClr val="bg1"/>
                </a:solidFill>
                <a:latin typeface="+mn-ea"/>
              </a:rPr>
              <a:t>（小学校編：児童用）</a:t>
            </a:r>
            <a:endParaRPr lang="ja-JP" altLang="en-US" sz="2800" b="1" cap="none" spc="0" dirty="0">
              <a:ln w="0"/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51743" y="7264552"/>
            <a:ext cx="6314071" cy="1417531"/>
          </a:xfrm>
          <a:prstGeom prst="roundRect">
            <a:avLst>
              <a:gd name="adj" fmla="val 1475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just"/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□　自然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災害から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命を守る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ために必要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な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知識を学び、安全に行動できるように　</a:t>
            </a:r>
            <a:endParaRPr kumimoji="1"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なるため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には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、社会科や理科など、各教科で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学ぶ内容のつながりを考える</a:t>
            </a:r>
            <a:r>
              <a:rPr lang="ja-JP" altLang="en-US" sz="1400" dirty="0" err="1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こ</a:t>
            </a:r>
            <a:endParaRPr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と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が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大切です。</a:t>
            </a:r>
            <a:endParaRPr kumimoji="1"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endParaRPr kumimoji="1"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□　普段の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授業や「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１日防災学校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」等で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体験したことを記入して、学んだことをまとめるために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防災ノートを活用しましょう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。</a:t>
            </a:r>
            <a:endParaRPr kumimoji="1"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endParaRPr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□　ノートができたら、学んだことや災害への備えについて、友人や家族と話</a:t>
            </a:r>
            <a:endParaRPr kumimoji="1"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し合いましょう。</a:t>
            </a:r>
            <a:endParaRPr kumimoji="1"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endParaRPr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53771" y="65761"/>
            <a:ext cx="1812043" cy="25047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noAutofit/>
          </a:bodyPr>
          <a:lstStyle/>
          <a:p>
            <a:pPr algn="ct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防災</a:t>
            </a:r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教育資料</a:t>
            </a:r>
            <a:endParaRPr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kumimoji="1"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0" y="9238369"/>
            <a:ext cx="6858000" cy="513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kumimoji="1"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北海道教育庁学校教育局生徒指導・学校安全課</a:t>
            </a:r>
          </a:p>
          <a:p>
            <a:pPr algn="ct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 </a:t>
            </a:r>
            <a:r>
              <a:rPr lang="en-US" altLang="ja-JP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 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( 2021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 </a:t>
            </a:r>
            <a:r>
              <a:rPr kumimoji="1" lang="en-US" altLang="ja-JP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) </a:t>
            </a:r>
            <a:r>
              <a:rPr kumimoji="1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５</a:t>
            </a:r>
            <a:r>
              <a:rPr lang="en-US" altLang="ja-JP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endParaRPr kumimoji="1" lang="en-US" altLang="ja-JP" sz="1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221226" y="316230"/>
            <a:ext cx="1511708" cy="1370232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b="1" dirty="0">
                <a:solidFill>
                  <a:srgbClr val="008000"/>
                </a:solidFill>
              </a:rPr>
              <a:t>自分</a:t>
            </a:r>
            <a:r>
              <a:rPr kumimoji="1" lang="ja-JP" altLang="en-US" sz="1600" b="1" dirty="0">
                <a:solidFill>
                  <a:srgbClr val="008000"/>
                </a:solidFill>
              </a:rPr>
              <a:t>で</a:t>
            </a:r>
            <a:r>
              <a:rPr kumimoji="1" lang="ja-JP" altLang="en-US" b="1" dirty="0">
                <a:solidFill>
                  <a:srgbClr val="008000"/>
                </a:solidFill>
              </a:rPr>
              <a:t>守</a:t>
            </a:r>
            <a:r>
              <a:rPr kumimoji="1" lang="ja-JP" altLang="en-US" sz="1600" b="1" dirty="0">
                <a:solidFill>
                  <a:srgbClr val="008000"/>
                </a:solidFill>
              </a:rPr>
              <a:t>る</a:t>
            </a:r>
          </a:p>
          <a:p>
            <a:pPr algn="ctr"/>
            <a:r>
              <a:rPr kumimoji="1" lang="ja-JP" altLang="en-US" b="1" dirty="0">
                <a:solidFill>
                  <a:srgbClr val="008000"/>
                </a:solidFill>
              </a:rPr>
              <a:t>みんな</a:t>
            </a:r>
            <a:r>
              <a:rPr kumimoji="1" lang="ja-JP" altLang="en-US" sz="1600" b="1" dirty="0">
                <a:solidFill>
                  <a:srgbClr val="008000"/>
                </a:solidFill>
              </a:rPr>
              <a:t>で</a:t>
            </a:r>
            <a:r>
              <a:rPr kumimoji="1" lang="ja-JP" altLang="en-US" b="1" dirty="0">
                <a:solidFill>
                  <a:srgbClr val="008000"/>
                </a:solidFill>
              </a:rPr>
              <a:t>守</a:t>
            </a:r>
            <a:r>
              <a:rPr kumimoji="1" lang="ja-JP" altLang="en-US" sz="1600" b="1" dirty="0">
                <a:solidFill>
                  <a:srgbClr val="008000"/>
                </a:solidFill>
              </a:rPr>
              <a:t>る</a:t>
            </a:r>
          </a:p>
          <a:p>
            <a:pPr algn="ctr"/>
            <a:r>
              <a:rPr kumimoji="1" lang="ja-JP" altLang="en-US" b="1" dirty="0">
                <a:solidFill>
                  <a:srgbClr val="008000"/>
                </a:solidFill>
              </a:rPr>
              <a:t>防災教育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21226" y="6685525"/>
            <a:ext cx="654458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防災ノート作成のねらい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8E4AC61-5349-409D-976E-5EF1FB6AF5E2}"/>
              </a:ext>
            </a:extLst>
          </p:cNvPr>
          <p:cNvSpPr/>
          <p:nvPr/>
        </p:nvSpPr>
        <p:spPr>
          <a:xfrm>
            <a:off x="221226" y="2121976"/>
            <a:ext cx="6544588" cy="47332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ja-JP" altLang="en-US" b="1" cap="none" spc="0" dirty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　　年　　組　　番　氏名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E4E7750-7F61-4B82-AF31-61A3BE3A7A6C}"/>
              </a:ext>
            </a:extLst>
          </p:cNvPr>
          <p:cNvSpPr txBox="1"/>
          <p:nvPr/>
        </p:nvSpPr>
        <p:spPr>
          <a:xfrm>
            <a:off x="221226" y="2943719"/>
            <a:ext cx="654458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小学生の</a:t>
            </a:r>
            <a:r>
              <a:rPr kumimoji="1" lang="ja-JP" altLang="en-US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皆さんへ</a:t>
            </a:r>
          </a:p>
        </p:txBody>
      </p:sp>
      <p:sp>
        <p:nvSpPr>
          <p:cNvPr id="18" name="角丸四角形 6">
            <a:extLst>
              <a:ext uri="{FF2B5EF4-FFF2-40B4-BE49-F238E27FC236}">
                <a16:creationId xmlns:a16="http://schemas.microsoft.com/office/drawing/2014/main" id="{2E5CF7E5-2E27-4E3B-B89D-3DA4445F01CD}"/>
              </a:ext>
            </a:extLst>
          </p:cNvPr>
          <p:cNvSpPr/>
          <p:nvPr/>
        </p:nvSpPr>
        <p:spPr>
          <a:xfrm>
            <a:off x="280510" y="3519561"/>
            <a:ext cx="6314071" cy="3016210"/>
          </a:xfrm>
          <a:prstGeom prst="roundRect">
            <a:avLst>
              <a:gd name="adj" fmla="val 1475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spAutoFit/>
          </a:bodyPr>
          <a:lstStyle/>
          <a:p>
            <a:pPr algn="just"/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□　私たちは、豊かな自然あふれる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北海道で、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自然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のめぐみと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自然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災害の両方　</a:t>
            </a:r>
            <a:endParaRPr kumimoji="1"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を受け止めながら暮らして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います。</a:t>
            </a:r>
            <a:endParaRPr kumimoji="1"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小学生の皆さんは、色々な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災害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にそなえて、次のことを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身に付ける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ことが</a:t>
            </a:r>
            <a:endParaRPr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大切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です。</a:t>
            </a:r>
            <a:endParaRPr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endParaRPr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①　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安全に行動することの大切さや、災害の危険を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理解すること</a:t>
            </a:r>
            <a:endParaRPr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②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日常生活における安全の状況を判断し、安全な行動ができること</a:t>
            </a:r>
            <a:endParaRPr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endParaRPr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③　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周りの人の安全への気配りや、簡単な応急手当ができること</a:t>
            </a:r>
            <a:endParaRPr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endParaRPr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endParaRPr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小学校生活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を通して、これらのことを身に付け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、「自分を守る、みんなで　</a:t>
            </a:r>
            <a:endParaRPr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まもる」ことができる人になること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を期待しています。</a:t>
            </a:r>
            <a:endParaRPr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BE98ADC-A52A-468E-988C-1E9FACC42BB3}"/>
              </a:ext>
            </a:extLst>
          </p:cNvPr>
          <p:cNvSpPr txBox="1">
            <a:spLocks/>
          </p:cNvSpPr>
          <p:nvPr/>
        </p:nvSpPr>
        <p:spPr>
          <a:xfrm>
            <a:off x="477870" y="4542354"/>
            <a:ext cx="6086467" cy="1218915"/>
          </a:xfrm>
          <a:prstGeom prst="rect">
            <a:avLst/>
          </a:prstGeom>
          <a:noFill/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ja-JP" altLang="en-US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80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7210" y="4200752"/>
            <a:ext cx="1007523" cy="1007523"/>
          </a:xfrm>
          <a:prstGeom prst="rect">
            <a:avLst/>
          </a:prstGeom>
        </p:spPr>
      </p:pic>
      <p:pic>
        <p:nvPicPr>
          <p:cNvPr id="1026" name="Picture 2" descr="04_道教委ロゴ(日・文字下)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5028" y="6652606"/>
            <a:ext cx="2551889" cy="2551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49229" y="5316800"/>
            <a:ext cx="1543486" cy="228947"/>
          </a:xfrm>
          <a:prstGeom prst="rect">
            <a:avLst/>
          </a:prstGeom>
        </p:spPr>
      </p:pic>
      <p:sp>
        <p:nvSpPr>
          <p:cNvPr id="6" name="角丸四角形 5"/>
          <p:cNvSpPr/>
          <p:nvPr/>
        </p:nvSpPr>
        <p:spPr>
          <a:xfrm>
            <a:off x="2666231" y="1402657"/>
            <a:ext cx="1511708" cy="1370232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b="1" dirty="0" smtClean="0">
                <a:solidFill>
                  <a:srgbClr val="008000"/>
                </a:solidFill>
              </a:rPr>
              <a:t>自分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で</a:t>
            </a:r>
            <a:r>
              <a:rPr kumimoji="1" lang="ja-JP" altLang="en-US" b="1" dirty="0" smtClean="0">
                <a:solidFill>
                  <a:srgbClr val="008000"/>
                </a:solidFill>
              </a:rPr>
              <a:t>守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る</a:t>
            </a:r>
          </a:p>
          <a:p>
            <a:pPr algn="ctr"/>
            <a:r>
              <a:rPr kumimoji="1" lang="ja-JP" altLang="en-US" b="1" dirty="0" smtClean="0">
                <a:solidFill>
                  <a:srgbClr val="008000"/>
                </a:solidFill>
              </a:rPr>
              <a:t>みんな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で</a:t>
            </a:r>
            <a:r>
              <a:rPr kumimoji="1" lang="ja-JP" altLang="en-US" b="1" dirty="0" smtClean="0">
                <a:solidFill>
                  <a:srgbClr val="008000"/>
                </a:solidFill>
              </a:rPr>
              <a:t>守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る</a:t>
            </a:r>
          </a:p>
          <a:p>
            <a:pPr algn="ctr"/>
            <a:r>
              <a:rPr kumimoji="1" lang="ja-JP" altLang="en-US" b="1" dirty="0" smtClean="0">
                <a:solidFill>
                  <a:srgbClr val="008000"/>
                </a:solidFill>
              </a:rPr>
              <a:t>防災教育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2636357" y="5559395"/>
            <a:ext cx="2058477" cy="415498"/>
          </a:xfrm>
          <a:prstGeom prst="roundRect">
            <a:avLst>
              <a:gd name="adj" fmla="val 1475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ja-JP" altLang="en-US" sz="9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本事業は、</a:t>
            </a:r>
            <a:r>
              <a:rPr lang="en-US" altLang="ja-JP" sz="9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SDG</a:t>
            </a:r>
            <a:r>
              <a:rPr lang="ja-JP" altLang="en-US" sz="900" dirty="0" err="1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ｓ</a:t>
            </a:r>
            <a:r>
              <a:rPr lang="ja-JP" altLang="en-US" sz="9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のうち</a:t>
            </a:r>
            <a:endParaRPr lang="en-US" altLang="ja-JP" sz="9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9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ゴール</a:t>
            </a:r>
            <a:r>
              <a:rPr lang="en-US" altLang="ja-JP" sz="9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11</a:t>
            </a:r>
            <a:r>
              <a:rPr lang="ja-JP" altLang="en-US" sz="9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に関連するものです。</a:t>
            </a:r>
            <a:endParaRPr lang="en-US" altLang="ja-JP" sz="9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9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lang="en-US" altLang="ja-JP" sz="9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277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21226" y="486940"/>
            <a:ext cx="4220145" cy="47332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ja-JP" altLang="en-US" sz="1600" b="1" cap="none" spc="0" dirty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教科等</a:t>
            </a:r>
            <a:r>
              <a:rPr lang="ja-JP" altLang="en-US" sz="1600" b="1" cap="none" spc="0" dirty="0" smtClean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：</a:t>
            </a:r>
            <a:endParaRPr lang="ja-JP" altLang="en-US" sz="1600" b="1" cap="none" spc="0" dirty="0">
              <a:ln w="0"/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53771" y="65761"/>
            <a:ext cx="1812043" cy="25047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noAutofit/>
          </a:bodyPr>
          <a:lstStyle/>
          <a:p>
            <a:pPr algn="ct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防災</a:t>
            </a:r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教育資料</a:t>
            </a:r>
            <a:endParaRPr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kumimoji="1"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567070" y="497165"/>
            <a:ext cx="2069703" cy="470644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 anchorCtr="0"/>
          <a:lstStyle/>
          <a:p>
            <a:r>
              <a:rPr kumimoji="1" lang="ja-JP" altLang="en-US" sz="1600" b="1" dirty="0">
                <a:solidFill>
                  <a:srgbClr val="008000"/>
                </a:solidFill>
              </a:rPr>
              <a:t>授業日　　月　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　日</a:t>
            </a:r>
            <a:endParaRPr kumimoji="1" lang="ja-JP" altLang="en-US" sz="1600" b="1" dirty="0">
              <a:solidFill>
                <a:srgbClr val="008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21226" y="1179425"/>
            <a:ext cx="2628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学んだこと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をかきましょう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3487BC1-4D69-44BF-A97A-E9AED647E410}"/>
              </a:ext>
            </a:extLst>
          </p:cNvPr>
          <p:cNvSpPr txBox="1"/>
          <p:nvPr/>
        </p:nvSpPr>
        <p:spPr>
          <a:xfrm>
            <a:off x="281254" y="1574144"/>
            <a:ext cx="6217675" cy="1310956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kumimoji="1" lang="en-US" altLang="ja-JP" sz="1600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DACF45F-5CE9-4872-A215-8973C9D198CB}"/>
              </a:ext>
            </a:extLst>
          </p:cNvPr>
          <p:cNvSpPr txBox="1"/>
          <p:nvPr/>
        </p:nvSpPr>
        <p:spPr>
          <a:xfrm>
            <a:off x="221226" y="2948383"/>
            <a:ext cx="4680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自分たちにできることはどのようなことですか？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26C0AE5A-ABF4-4A91-98E8-0DE1CEA8E532}"/>
              </a:ext>
            </a:extLst>
          </p:cNvPr>
          <p:cNvSpPr txBox="1"/>
          <p:nvPr/>
        </p:nvSpPr>
        <p:spPr>
          <a:xfrm>
            <a:off x="259326" y="3350219"/>
            <a:ext cx="6217675" cy="1310955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74F395B7-7146-425D-8171-7EA49F0C9D96}"/>
              </a:ext>
            </a:extLst>
          </p:cNvPr>
          <p:cNvCxnSpPr>
            <a:cxnSpLocks/>
          </p:cNvCxnSpPr>
          <p:nvPr/>
        </p:nvCxnSpPr>
        <p:spPr>
          <a:xfrm>
            <a:off x="359751" y="1896246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EFDF6530-59C8-4C3D-900B-A5BD8C742E0D}"/>
              </a:ext>
            </a:extLst>
          </p:cNvPr>
          <p:cNvCxnSpPr>
            <a:cxnSpLocks/>
          </p:cNvCxnSpPr>
          <p:nvPr/>
        </p:nvCxnSpPr>
        <p:spPr>
          <a:xfrm>
            <a:off x="359751" y="2235730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8C2D8842-7C74-4D84-92A9-CEA4E1775E35}"/>
              </a:ext>
            </a:extLst>
          </p:cNvPr>
          <p:cNvCxnSpPr>
            <a:cxnSpLocks/>
          </p:cNvCxnSpPr>
          <p:nvPr/>
        </p:nvCxnSpPr>
        <p:spPr>
          <a:xfrm>
            <a:off x="359751" y="2540974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19BE2CEB-DEDE-4E92-AB5F-F82E0710D5BE}"/>
              </a:ext>
            </a:extLst>
          </p:cNvPr>
          <p:cNvCxnSpPr>
            <a:cxnSpLocks/>
          </p:cNvCxnSpPr>
          <p:nvPr/>
        </p:nvCxnSpPr>
        <p:spPr>
          <a:xfrm>
            <a:off x="337823" y="3672322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C5A89F97-82DB-47E8-8EC3-30F03BC121CB}"/>
              </a:ext>
            </a:extLst>
          </p:cNvPr>
          <p:cNvCxnSpPr>
            <a:cxnSpLocks/>
          </p:cNvCxnSpPr>
          <p:nvPr/>
        </p:nvCxnSpPr>
        <p:spPr>
          <a:xfrm>
            <a:off x="337823" y="4011806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0C1398C9-A957-47EF-9E61-E89756905BC8}"/>
              </a:ext>
            </a:extLst>
          </p:cNvPr>
          <p:cNvCxnSpPr>
            <a:cxnSpLocks/>
          </p:cNvCxnSpPr>
          <p:nvPr/>
        </p:nvCxnSpPr>
        <p:spPr>
          <a:xfrm>
            <a:off x="337823" y="4317050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BF98497-1179-48A9-B509-D3D4F7FD03AC}"/>
              </a:ext>
            </a:extLst>
          </p:cNvPr>
          <p:cNvSpPr/>
          <p:nvPr/>
        </p:nvSpPr>
        <p:spPr>
          <a:xfrm>
            <a:off x="228975" y="5250905"/>
            <a:ext cx="4220145" cy="47332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ja-JP" altLang="en-US" sz="1600" b="1" cap="none" spc="0" dirty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教科等</a:t>
            </a:r>
            <a:r>
              <a:rPr lang="ja-JP" altLang="en-US" sz="1600" b="1" cap="none" spc="0" dirty="0" smtClean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：</a:t>
            </a:r>
            <a:endParaRPr lang="ja-JP" altLang="en-US" sz="1600" b="1" cap="none" spc="0" dirty="0">
              <a:ln w="0"/>
              <a:solidFill>
                <a:schemeClr val="bg1"/>
              </a:solidFill>
              <a:latin typeface="+mn-ea"/>
            </a:endParaRPr>
          </a:p>
        </p:txBody>
      </p:sp>
      <p:sp>
        <p:nvSpPr>
          <p:cNvPr id="67" name="角丸四角形 21">
            <a:extLst>
              <a:ext uri="{FF2B5EF4-FFF2-40B4-BE49-F238E27FC236}">
                <a16:creationId xmlns:a16="http://schemas.microsoft.com/office/drawing/2014/main" id="{2CC8EE1B-43D1-407B-B9EE-D79D1E00B96B}"/>
              </a:ext>
            </a:extLst>
          </p:cNvPr>
          <p:cNvSpPr/>
          <p:nvPr/>
        </p:nvSpPr>
        <p:spPr>
          <a:xfrm>
            <a:off x="4574819" y="5261130"/>
            <a:ext cx="2069703" cy="470644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 anchorCtr="0"/>
          <a:lstStyle/>
          <a:p>
            <a:r>
              <a:rPr kumimoji="1" lang="ja-JP" altLang="en-US" sz="1600" b="1" dirty="0">
                <a:solidFill>
                  <a:srgbClr val="008000"/>
                </a:solidFill>
              </a:rPr>
              <a:t>授業日　　月　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　日</a:t>
            </a:r>
            <a:endParaRPr kumimoji="1" lang="ja-JP" altLang="en-US" sz="1600" b="1" dirty="0">
              <a:solidFill>
                <a:srgbClr val="008000"/>
              </a:solidFill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7B78BB29-B7B7-4F1E-B67C-63B958A3A4E2}"/>
              </a:ext>
            </a:extLst>
          </p:cNvPr>
          <p:cNvSpPr txBox="1"/>
          <p:nvPr/>
        </p:nvSpPr>
        <p:spPr>
          <a:xfrm>
            <a:off x="228974" y="5943390"/>
            <a:ext cx="2628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学んだこと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をかきましょう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3BA97F1-172C-4C14-98B5-E0A48614FEB5}"/>
              </a:ext>
            </a:extLst>
          </p:cNvPr>
          <p:cNvSpPr txBox="1"/>
          <p:nvPr/>
        </p:nvSpPr>
        <p:spPr>
          <a:xfrm>
            <a:off x="289003" y="6338109"/>
            <a:ext cx="6217675" cy="1310956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kumimoji="1" lang="en-US" altLang="ja-JP" sz="1600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0C11D3D1-6106-4173-8ADA-4566B366568E}"/>
              </a:ext>
            </a:extLst>
          </p:cNvPr>
          <p:cNvSpPr txBox="1"/>
          <p:nvPr/>
        </p:nvSpPr>
        <p:spPr>
          <a:xfrm>
            <a:off x="228975" y="7712348"/>
            <a:ext cx="4680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自分たちにできることはどのようなことですか？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903D919C-D7DD-45D3-A6E0-4ED936BE09A0}"/>
              </a:ext>
            </a:extLst>
          </p:cNvPr>
          <p:cNvSpPr txBox="1"/>
          <p:nvPr/>
        </p:nvSpPr>
        <p:spPr>
          <a:xfrm>
            <a:off x="267075" y="8114184"/>
            <a:ext cx="6217675" cy="1310955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906FAA1B-B24D-4A5F-B6D2-4923C3C3021D}"/>
              </a:ext>
            </a:extLst>
          </p:cNvPr>
          <p:cNvCxnSpPr>
            <a:cxnSpLocks/>
          </p:cNvCxnSpPr>
          <p:nvPr/>
        </p:nvCxnSpPr>
        <p:spPr>
          <a:xfrm>
            <a:off x="367500" y="6660211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CBA924A9-2DD0-4A8E-8D05-A1D14B898F37}"/>
              </a:ext>
            </a:extLst>
          </p:cNvPr>
          <p:cNvCxnSpPr>
            <a:cxnSpLocks/>
          </p:cNvCxnSpPr>
          <p:nvPr/>
        </p:nvCxnSpPr>
        <p:spPr>
          <a:xfrm>
            <a:off x="367500" y="6999695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AECF48C6-CB9F-41F3-93BE-850B68D6E444}"/>
              </a:ext>
            </a:extLst>
          </p:cNvPr>
          <p:cNvCxnSpPr>
            <a:cxnSpLocks/>
          </p:cNvCxnSpPr>
          <p:nvPr/>
        </p:nvCxnSpPr>
        <p:spPr>
          <a:xfrm>
            <a:off x="367500" y="7304939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833F7534-52C5-41A7-8D38-4D3B905488F0}"/>
              </a:ext>
            </a:extLst>
          </p:cNvPr>
          <p:cNvCxnSpPr>
            <a:cxnSpLocks/>
          </p:cNvCxnSpPr>
          <p:nvPr/>
        </p:nvCxnSpPr>
        <p:spPr>
          <a:xfrm>
            <a:off x="345572" y="8436287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8B420EA1-A5D4-4D16-BBF6-97A5C68125E9}"/>
              </a:ext>
            </a:extLst>
          </p:cNvPr>
          <p:cNvCxnSpPr>
            <a:cxnSpLocks/>
          </p:cNvCxnSpPr>
          <p:nvPr/>
        </p:nvCxnSpPr>
        <p:spPr>
          <a:xfrm>
            <a:off x="345572" y="8775771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EE4DFE34-9648-4025-BDE8-4A1563009A95}"/>
              </a:ext>
            </a:extLst>
          </p:cNvPr>
          <p:cNvCxnSpPr>
            <a:cxnSpLocks/>
          </p:cNvCxnSpPr>
          <p:nvPr/>
        </p:nvCxnSpPr>
        <p:spPr>
          <a:xfrm>
            <a:off x="345572" y="9081015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30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21226" y="486940"/>
            <a:ext cx="4220145" cy="47332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ja-JP" altLang="en-US" sz="1600" b="1" cap="none" spc="0" dirty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教科等</a:t>
            </a:r>
            <a:r>
              <a:rPr lang="ja-JP" altLang="en-US" sz="1600" b="1" cap="none" spc="0" dirty="0" smtClean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：</a:t>
            </a:r>
            <a:endParaRPr lang="ja-JP" altLang="en-US" sz="1600" b="1" cap="none" spc="0" dirty="0">
              <a:ln w="0"/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53771" y="65761"/>
            <a:ext cx="1812043" cy="25047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noAutofit/>
          </a:bodyPr>
          <a:lstStyle/>
          <a:p>
            <a:pPr algn="ct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防災</a:t>
            </a:r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教育資料</a:t>
            </a:r>
            <a:endParaRPr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kumimoji="1"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567070" y="497165"/>
            <a:ext cx="2069703" cy="470644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 anchorCtr="0"/>
          <a:lstStyle/>
          <a:p>
            <a:r>
              <a:rPr kumimoji="1" lang="ja-JP" altLang="en-US" sz="1600" b="1" dirty="0">
                <a:solidFill>
                  <a:srgbClr val="008000"/>
                </a:solidFill>
              </a:rPr>
              <a:t>授業日　　月　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　日</a:t>
            </a:r>
            <a:endParaRPr kumimoji="1" lang="ja-JP" altLang="en-US" sz="1600" b="1" dirty="0">
              <a:solidFill>
                <a:srgbClr val="008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21226" y="1179425"/>
            <a:ext cx="2628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学んだこと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をかきましょう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3487BC1-4D69-44BF-A97A-E9AED647E410}"/>
              </a:ext>
            </a:extLst>
          </p:cNvPr>
          <p:cNvSpPr txBox="1"/>
          <p:nvPr/>
        </p:nvSpPr>
        <p:spPr>
          <a:xfrm>
            <a:off x="281254" y="1574144"/>
            <a:ext cx="6217675" cy="1310956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kumimoji="1" lang="en-US" altLang="ja-JP" sz="1600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DACF45F-5CE9-4872-A215-8973C9D198CB}"/>
              </a:ext>
            </a:extLst>
          </p:cNvPr>
          <p:cNvSpPr txBox="1"/>
          <p:nvPr/>
        </p:nvSpPr>
        <p:spPr>
          <a:xfrm>
            <a:off x="221226" y="2948383"/>
            <a:ext cx="4680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自分たちにできることはどのようなことですか？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26C0AE5A-ABF4-4A91-98E8-0DE1CEA8E532}"/>
              </a:ext>
            </a:extLst>
          </p:cNvPr>
          <p:cNvSpPr txBox="1"/>
          <p:nvPr/>
        </p:nvSpPr>
        <p:spPr>
          <a:xfrm>
            <a:off x="259326" y="3350219"/>
            <a:ext cx="6217675" cy="1310955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74F395B7-7146-425D-8171-7EA49F0C9D96}"/>
              </a:ext>
            </a:extLst>
          </p:cNvPr>
          <p:cNvCxnSpPr>
            <a:cxnSpLocks/>
          </p:cNvCxnSpPr>
          <p:nvPr/>
        </p:nvCxnSpPr>
        <p:spPr>
          <a:xfrm>
            <a:off x="359751" y="1896246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EFDF6530-59C8-4C3D-900B-A5BD8C742E0D}"/>
              </a:ext>
            </a:extLst>
          </p:cNvPr>
          <p:cNvCxnSpPr>
            <a:cxnSpLocks/>
          </p:cNvCxnSpPr>
          <p:nvPr/>
        </p:nvCxnSpPr>
        <p:spPr>
          <a:xfrm>
            <a:off x="359751" y="2235730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8C2D8842-7C74-4D84-92A9-CEA4E1775E35}"/>
              </a:ext>
            </a:extLst>
          </p:cNvPr>
          <p:cNvCxnSpPr>
            <a:cxnSpLocks/>
          </p:cNvCxnSpPr>
          <p:nvPr/>
        </p:nvCxnSpPr>
        <p:spPr>
          <a:xfrm>
            <a:off x="359751" y="2540974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19BE2CEB-DEDE-4E92-AB5F-F82E0710D5BE}"/>
              </a:ext>
            </a:extLst>
          </p:cNvPr>
          <p:cNvCxnSpPr>
            <a:cxnSpLocks/>
          </p:cNvCxnSpPr>
          <p:nvPr/>
        </p:nvCxnSpPr>
        <p:spPr>
          <a:xfrm>
            <a:off x="337823" y="3672322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C5A89F97-82DB-47E8-8EC3-30F03BC121CB}"/>
              </a:ext>
            </a:extLst>
          </p:cNvPr>
          <p:cNvCxnSpPr>
            <a:cxnSpLocks/>
          </p:cNvCxnSpPr>
          <p:nvPr/>
        </p:nvCxnSpPr>
        <p:spPr>
          <a:xfrm>
            <a:off x="337823" y="4011806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0C1398C9-A957-47EF-9E61-E89756905BC8}"/>
              </a:ext>
            </a:extLst>
          </p:cNvPr>
          <p:cNvCxnSpPr>
            <a:cxnSpLocks/>
          </p:cNvCxnSpPr>
          <p:nvPr/>
        </p:nvCxnSpPr>
        <p:spPr>
          <a:xfrm>
            <a:off x="337823" y="4317050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BF98497-1179-48A9-B509-D3D4F7FD03AC}"/>
              </a:ext>
            </a:extLst>
          </p:cNvPr>
          <p:cNvSpPr/>
          <p:nvPr/>
        </p:nvSpPr>
        <p:spPr>
          <a:xfrm>
            <a:off x="228975" y="5250905"/>
            <a:ext cx="4220145" cy="47332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ja-JP" altLang="en-US" sz="1600" b="1" cap="none" spc="0" dirty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教科等</a:t>
            </a:r>
            <a:r>
              <a:rPr lang="ja-JP" altLang="en-US" sz="1600" b="1" cap="none" spc="0" dirty="0" smtClean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：</a:t>
            </a:r>
            <a:endParaRPr lang="ja-JP" altLang="en-US" sz="1600" b="1" cap="none" spc="0" dirty="0">
              <a:ln w="0"/>
              <a:solidFill>
                <a:schemeClr val="bg1"/>
              </a:solidFill>
              <a:latin typeface="+mn-ea"/>
            </a:endParaRPr>
          </a:p>
        </p:txBody>
      </p:sp>
      <p:sp>
        <p:nvSpPr>
          <p:cNvPr id="67" name="角丸四角形 21">
            <a:extLst>
              <a:ext uri="{FF2B5EF4-FFF2-40B4-BE49-F238E27FC236}">
                <a16:creationId xmlns:a16="http://schemas.microsoft.com/office/drawing/2014/main" id="{2CC8EE1B-43D1-407B-B9EE-D79D1E00B96B}"/>
              </a:ext>
            </a:extLst>
          </p:cNvPr>
          <p:cNvSpPr/>
          <p:nvPr/>
        </p:nvSpPr>
        <p:spPr>
          <a:xfrm>
            <a:off x="4574819" y="5261130"/>
            <a:ext cx="2069703" cy="470644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 anchorCtr="0"/>
          <a:lstStyle/>
          <a:p>
            <a:r>
              <a:rPr kumimoji="1" lang="ja-JP" altLang="en-US" sz="1600" b="1" dirty="0">
                <a:solidFill>
                  <a:srgbClr val="008000"/>
                </a:solidFill>
              </a:rPr>
              <a:t>授業日　　月　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　日</a:t>
            </a:r>
            <a:endParaRPr kumimoji="1" lang="ja-JP" altLang="en-US" sz="1600" b="1" dirty="0">
              <a:solidFill>
                <a:srgbClr val="008000"/>
              </a:solidFill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7B78BB29-B7B7-4F1E-B67C-63B958A3A4E2}"/>
              </a:ext>
            </a:extLst>
          </p:cNvPr>
          <p:cNvSpPr txBox="1"/>
          <p:nvPr/>
        </p:nvSpPr>
        <p:spPr>
          <a:xfrm>
            <a:off x="228975" y="5943390"/>
            <a:ext cx="2628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学んだこと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をかきましょう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3BA97F1-172C-4C14-98B5-E0A48614FEB5}"/>
              </a:ext>
            </a:extLst>
          </p:cNvPr>
          <p:cNvSpPr txBox="1"/>
          <p:nvPr/>
        </p:nvSpPr>
        <p:spPr>
          <a:xfrm>
            <a:off x="289003" y="6338109"/>
            <a:ext cx="6217675" cy="1310956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kumimoji="1" lang="en-US" altLang="ja-JP" sz="1600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0C11D3D1-6106-4173-8ADA-4566B366568E}"/>
              </a:ext>
            </a:extLst>
          </p:cNvPr>
          <p:cNvSpPr txBox="1"/>
          <p:nvPr/>
        </p:nvSpPr>
        <p:spPr>
          <a:xfrm>
            <a:off x="228975" y="7712348"/>
            <a:ext cx="4680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自分たちにできることはどのようなことですか？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903D919C-D7DD-45D3-A6E0-4ED936BE09A0}"/>
              </a:ext>
            </a:extLst>
          </p:cNvPr>
          <p:cNvSpPr txBox="1"/>
          <p:nvPr/>
        </p:nvSpPr>
        <p:spPr>
          <a:xfrm>
            <a:off x="267075" y="8114184"/>
            <a:ext cx="6217675" cy="1310955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906FAA1B-B24D-4A5F-B6D2-4923C3C3021D}"/>
              </a:ext>
            </a:extLst>
          </p:cNvPr>
          <p:cNvCxnSpPr>
            <a:cxnSpLocks/>
          </p:cNvCxnSpPr>
          <p:nvPr/>
        </p:nvCxnSpPr>
        <p:spPr>
          <a:xfrm>
            <a:off x="367500" y="6660211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CBA924A9-2DD0-4A8E-8D05-A1D14B898F37}"/>
              </a:ext>
            </a:extLst>
          </p:cNvPr>
          <p:cNvCxnSpPr>
            <a:cxnSpLocks/>
          </p:cNvCxnSpPr>
          <p:nvPr/>
        </p:nvCxnSpPr>
        <p:spPr>
          <a:xfrm>
            <a:off x="367500" y="6999695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AECF48C6-CB9F-41F3-93BE-850B68D6E444}"/>
              </a:ext>
            </a:extLst>
          </p:cNvPr>
          <p:cNvCxnSpPr>
            <a:cxnSpLocks/>
          </p:cNvCxnSpPr>
          <p:nvPr/>
        </p:nvCxnSpPr>
        <p:spPr>
          <a:xfrm>
            <a:off x="367500" y="7304939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833F7534-52C5-41A7-8D38-4D3B905488F0}"/>
              </a:ext>
            </a:extLst>
          </p:cNvPr>
          <p:cNvCxnSpPr>
            <a:cxnSpLocks/>
          </p:cNvCxnSpPr>
          <p:nvPr/>
        </p:nvCxnSpPr>
        <p:spPr>
          <a:xfrm>
            <a:off x="345572" y="8436287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8B420EA1-A5D4-4D16-BBF6-97A5C68125E9}"/>
              </a:ext>
            </a:extLst>
          </p:cNvPr>
          <p:cNvCxnSpPr>
            <a:cxnSpLocks/>
          </p:cNvCxnSpPr>
          <p:nvPr/>
        </p:nvCxnSpPr>
        <p:spPr>
          <a:xfrm>
            <a:off x="345572" y="8775771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EE4DFE34-9648-4025-BDE8-4A1563009A95}"/>
              </a:ext>
            </a:extLst>
          </p:cNvPr>
          <p:cNvCxnSpPr>
            <a:cxnSpLocks/>
          </p:cNvCxnSpPr>
          <p:nvPr/>
        </p:nvCxnSpPr>
        <p:spPr>
          <a:xfrm>
            <a:off x="345572" y="9081015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02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21226" y="486940"/>
            <a:ext cx="4220145" cy="47332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ja-JP" altLang="en-US" sz="1600" b="1" cap="none" spc="0" dirty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教科等</a:t>
            </a:r>
            <a:r>
              <a:rPr lang="ja-JP" altLang="en-US" sz="1600" b="1" cap="none" spc="0" dirty="0" smtClean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：</a:t>
            </a:r>
            <a:endParaRPr lang="ja-JP" altLang="en-US" sz="1600" b="1" cap="none" spc="0" dirty="0">
              <a:ln w="0"/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53771" y="65761"/>
            <a:ext cx="1812043" cy="25047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noAutofit/>
          </a:bodyPr>
          <a:lstStyle/>
          <a:p>
            <a:pPr algn="ct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防災</a:t>
            </a:r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教育資料</a:t>
            </a:r>
            <a:endParaRPr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kumimoji="1"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567070" y="497165"/>
            <a:ext cx="2069703" cy="470644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 anchorCtr="0"/>
          <a:lstStyle/>
          <a:p>
            <a:r>
              <a:rPr kumimoji="1" lang="ja-JP" altLang="en-US" sz="1600" b="1" dirty="0">
                <a:solidFill>
                  <a:srgbClr val="008000"/>
                </a:solidFill>
              </a:rPr>
              <a:t>授業日　　月　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　日</a:t>
            </a:r>
            <a:endParaRPr kumimoji="1" lang="ja-JP" altLang="en-US" sz="1600" b="1" dirty="0">
              <a:solidFill>
                <a:srgbClr val="008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21226" y="1179425"/>
            <a:ext cx="262800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学んだこと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をかきましょう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3487BC1-4D69-44BF-A97A-E9AED647E410}"/>
              </a:ext>
            </a:extLst>
          </p:cNvPr>
          <p:cNvSpPr txBox="1"/>
          <p:nvPr/>
        </p:nvSpPr>
        <p:spPr>
          <a:xfrm>
            <a:off x="281254" y="1574144"/>
            <a:ext cx="6217675" cy="1310956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kumimoji="1" lang="en-US" altLang="ja-JP" sz="1600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DACF45F-5CE9-4872-A215-8973C9D198CB}"/>
              </a:ext>
            </a:extLst>
          </p:cNvPr>
          <p:cNvSpPr txBox="1"/>
          <p:nvPr/>
        </p:nvSpPr>
        <p:spPr>
          <a:xfrm>
            <a:off x="221226" y="2948383"/>
            <a:ext cx="4680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自分たちにできることはどのようなことですか？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26C0AE5A-ABF4-4A91-98E8-0DE1CEA8E532}"/>
              </a:ext>
            </a:extLst>
          </p:cNvPr>
          <p:cNvSpPr txBox="1"/>
          <p:nvPr/>
        </p:nvSpPr>
        <p:spPr>
          <a:xfrm>
            <a:off x="259326" y="3350219"/>
            <a:ext cx="6217675" cy="1310955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74F395B7-7146-425D-8171-7EA49F0C9D96}"/>
              </a:ext>
            </a:extLst>
          </p:cNvPr>
          <p:cNvCxnSpPr>
            <a:cxnSpLocks/>
          </p:cNvCxnSpPr>
          <p:nvPr/>
        </p:nvCxnSpPr>
        <p:spPr>
          <a:xfrm>
            <a:off x="359751" y="1896246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EFDF6530-59C8-4C3D-900B-A5BD8C742E0D}"/>
              </a:ext>
            </a:extLst>
          </p:cNvPr>
          <p:cNvCxnSpPr>
            <a:cxnSpLocks/>
          </p:cNvCxnSpPr>
          <p:nvPr/>
        </p:nvCxnSpPr>
        <p:spPr>
          <a:xfrm>
            <a:off x="359751" y="2235730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8C2D8842-7C74-4D84-92A9-CEA4E1775E35}"/>
              </a:ext>
            </a:extLst>
          </p:cNvPr>
          <p:cNvCxnSpPr>
            <a:cxnSpLocks/>
          </p:cNvCxnSpPr>
          <p:nvPr/>
        </p:nvCxnSpPr>
        <p:spPr>
          <a:xfrm>
            <a:off x="359751" y="2540974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19BE2CEB-DEDE-4E92-AB5F-F82E0710D5BE}"/>
              </a:ext>
            </a:extLst>
          </p:cNvPr>
          <p:cNvCxnSpPr>
            <a:cxnSpLocks/>
          </p:cNvCxnSpPr>
          <p:nvPr/>
        </p:nvCxnSpPr>
        <p:spPr>
          <a:xfrm>
            <a:off x="337823" y="3672322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C5A89F97-82DB-47E8-8EC3-30F03BC121CB}"/>
              </a:ext>
            </a:extLst>
          </p:cNvPr>
          <p:cNvCxnSpPr>
            <a:cxnSpLocks/>
          </p:cNvCxnSpPr>
          <p:nvPr/>
        </p:nvCxnSpPr>
        <p:spPr>
          <a:xfrm>
            <a:off x="337823" y="4011806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0C1398C9-A957-47EF-9E61-E89756905BC8}"/>
              </a:ext>
            </a:extLst>
          </p:cNvPr>
          <p:cNvCxnSpPr>
            <a:cxnSpLocks/>
          </p:cNvCxnSpPr>
          <p:nvPr/>
        </p:nvCxnSpPr>
        <p:spPr>
          <a:xfrm>
            <a:off x="337823" y="4317050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BF98497-1179-48A9-B509-D3D4F7FD03AC}"/>
              </a:ext>
            </a:extLst>
          </p:cNvPr>
          <p:cNvSpPr/>
          <p:nvPr/>
        </p:nvSpPr>
        <p:spPr>
          <a:xfrm>
            <a:off x="228975" y="5250905"/>
            <a:ext cx="4220145" cy="47332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ja-JP" altLang="en-US" sz="1600" b="1" cap="none" spc="0" dirty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教科等</a:t>
            </a:r>
            <a:r>
              <a:rPr lang="ja-JP" altLang="en-US" sz="1600" b="1" cap="none" spc="0" dirty="0" smtClean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：</a:t>
            </a:r>
            <a:endParaRPr lang="ja-JP" altLang="en-US" sz="1600" b="1" cap="none" spc="0" dirty="0">
              <a:ln w="0"/>
              <a:solidFill>
                <a:schemeClr val="bg1"/>
              </a:solidFill>
              <a:latin typeface="+mn-ea"/>
            </a:endParaRPr>
          </a:p>
        </p:txBody>
      </p:sp>
      <p:sp>
        <p:nvSpPr>
          <p:cNvPr id="67" name="角丸四角形 21">
            <a:extLst>
              <a:ext uri="{FF2B5EF4-FFF2-40B4-BE49-F238E27FC236}">
                <a16:creationId xmlns:a16="http://schemas.microsoft.com/office/drawing/2014/main" id="{2CC8EE1B-43D1-407B-B9EE-D79D1E00B96B}"/>
              </a:ext>
            </a:extLst>
          </p:cNvPr>
          <p:cNvSpPr/>
          <p:nvPr/>
        </p:nvSpPr>
        <p:spPr>
          <a:xfrm>
            <a:off x="4574819" y="5261130"/>
            <a:ext cx="2069703" cy="470644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 anchorCtr="0"/>
          <a:lstStyle/>
          <a:p>
            <a:r>
              <a:rPr kumimoji="1" lang="ja-JP" altLang="en-US" sz="1600" b="1" dirty="0">
                <a:solidFill>
                  <a:srgbClr val="008000"/>
                </a:solidFill>
              </a:rPr>
              <a:t>授業日　　月　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　日</a:t>
            </a:r>
            <a:endParaRPr kumimoji="1" lang="ja-JP" altLang="en-US" sz="1600" b="1" dirty="0">
              <a:solidFill>
                <a:srgbClr val="008000"/>
              </a:solidFill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7B78BB29-B7B7-4F1E-B67C-63B958A3A4E2}"/>
              </a:ext>
            </a:extLst>
          </p:cNvPr>
          <p:cNvSpPr txBox="1"/>
          <p:nvPr/>
        </p:nvSpPr>
        <p:spPr>
          <a:xfrm>
            <a:off x="228975" y="5943390"/>
            <a:ext cx="262800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学んだこと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をかきましょう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3BA97F1-172C-4C14-98B5-E0A48614FEB5}"/>
              </a:ext>
            </a:extLst>
          </p:cNvPr>
          <p:cNvSpPr txBox="1"/>
          <p:nvPr/>
        </p:nvSpPr>
        <p:spPr>
          <a:xfrm>
            <a:off x="289003" y="6338109"/>
            <a:ext cx="6217675" cy="1310956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kumimoji="1" lang="en-US" altLang="ja-JP" sz="1600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0C11D3D1-6106-4173-8ADA-4566B366568E}"/>
              </a:ext>
            </a:extLst>
          </p:cNvPr>
          <p:cNvSpPr txBox="1"/>
          <p:nvPr/>
        </p:nvSpPr>
        <p:spPr>
          <a:xfrm>
            <a:off x="228975" y="7712348"/>
            <a:ext cx="4680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自分たちにできることはどのようなことですか？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903D919C-D7DD-45D3-A6E0-4ED936BE09A0}"/>
              </a:ext>
            </a:extLst>
          </p:cNvPr>
          <p:cNvSpPr txBox="1"/>
          <p:nvPr/>
        </p:nvSpPr>
        <p:spPr>
          <a:xfrm>
            <a:off x="267075" y="8114184"/>
            <a:ext cx="6217675" cy="1310955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906FAA1B-B24D-4A5F-B6D2-4923C3C3021D}"/>
              </a:ext>
            </a:extLst>
          </p:cNvPr>
          <p:cNvCxnSpPr>
            <a:cxnSpLocks/>
          </p:cNvCxnSpPr>
          <p:nvPr/>
        </p:nvCxnSpPr>
        <p:spPr>
          <a:xfrm>
            <a:off x="367500" y="6660211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CBA924A9-2DD0-4A8E-8D05-A1D14B898F37}"/>
              </a:ext>
            </a:extLst>
          </p:cNvPr>
          <p:cNvCxnSpPr>
            <a:cxnSpLocks/>
          </p:cNvCxnSpPr>
          <p:nvPr/>
        </p:nvCxnSpPr>
        <p:spPr>
          <a:xfrm>
            <a:off x="367500" y="6999695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AECF48C6-CB9F-41F3-93BE-850B68D6E444}"/>
              </a:ext>
            </a:extLst>
          </p:cNvPr>
          <p:cNvCxnSpPr>
            <a:cxnSpLocks/>
          </p:cNvCxnSpPr>
          <p:nvPr/>
        </p:nvCxnSpPr>
        <p:spPr>
          <a:xfrm>
            <a:off x="367500" y="7304939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833F7534-52C5-41A7-8D38-4D3B905488F0}"/>
              </a:ext>
            </a:extLst>
          </p:cNvPr>
          <p:cNvCxnSpPr>
            <a:cxnSpLocks/>
          </p:cNvCxnSpPr>
          <p:nvPr/>
        </p:nvCxnSpPr>
        <p:spPr>
          <a:xfrm>
            <a:off x="345572" y="8436287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8B420EA1-A5D4-4D16-BBF6-97A5C68125E9}"/>
              </a:ext>
            </a:extLst>
          </p:cNvPr>
          <p:cNvCxnSpPr>
            <a:cxnSpLocks/>
          </p:cNvCxnSpPr>
          <p:nvPr/>
        </p:nvCxnSpPr>
        <p:spPr>
          <a:xfrm>
            <a:off x="345572" y="8775771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EE4DFE34-9648-4025-BDE8-4A1563009A95}"/>
              </a:ext>
            </a:extLst>
          </p:cNvPr>
          <p:cNvCxnSpPr>
            <a:cxnSpLocks/>
          </p:cNvCxnSpPr>
          <p:nvPr/>
        </p:nvCxnSpPr>
        <p:spPr>
          <a:xfrm>
            <a:off x="345572" y="9081015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32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21226" y="486940"/>
            <a:ext cx="4220145" cy="47332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pPr algn="ctr"/>
            <a:r>
              <a:rPr lang="ja-JP" altLang="en-US" sz="1600" b="1" cap="none" spc="0" dirty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「１日防災学校</a:t>
            </a:r>
            <a:r>
              <a:rPr lang="ja-JP" altLang="en-US" sz="1600" b="1" cap="none" spc="0" dirty="0" smtClean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」</a:t>
            </a:r>
            <a:endParaRPr lang="ja-JP" altLang="en-US" sz="1600" b="1" cap="none" spc="0" dirty="0">
              <a:ln w="0"/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53771" y="65761"/>
            <a:ext cx="1812043" cy="25047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noAutofit/>
          </a:bodyPr>
          <a:lstStyle/>
          <a:p>
            <a:pPr algn="ct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防災</a:t>
            </a:r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教育資料</a:t>
            </a:r>
            <a:endParaRPr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kumimoji="1"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567070" y="497165"/>
            <a:ext cx="2069703" cy="470644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 anchorCtr="0"/>
          <a:lstStyle/>
          <a:p>
            <a:r>
              <a:rPr kumimoji="1" lang="ja-JP" altLang="en-US" sz="1600" b="1" dirty="0">
                <a:solidFill>
                  <a:srgbClr val="008000"/>
                </a:solidFill>
              </a:rPr>
              <a:t>実施日　　月　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　日</a:t>
            </a:r>
            <a:endParaRPr kumimoji="1" lang="ja-JP" altLang="en-US" sz="1600" b="1" dirty="0">
              <a:solidFill>
                <a:srgbClr val="008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21226" y="2360529"/>
            <a:ext cx="2628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学んだこと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をかきましょう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3487BC1-4D69-44BF-A97A-E9AED647E410}"/>
              </a:ext>
            </a:extLst>
          </p:cNvPr>
          <p:cNvSpPr txBox="1"/>
          <p:nvPr/>
        </p:nvSpPr>
        <p:spPr>
          <a:xfrm>
            <a:off x="281254" y="2755248"/>
            <a:ext cx="6217675" cy="1310956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DACF45F-5CE9-4872-A215-8973C9D198CB}"/>
              </a:ext>
            </a:extLst>
          </p:cNvPr>
          <p:cNvSpPr txBox="1"/>
          <p:nvPr/>
        </p:nvSpPr>
        <p:spPr>
          <a:xfrm>
            <a:off x="221226" y="4174513"/>
            <a:ext cx="4680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自分たちにできることはどのようなことですか？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26C0AE5A-ABF4-4A91-98E8-0DE1CEA8E532}"/>
              </a:ext>
            </a:extLst>
          </p:cNvPr>
          <p:cNvSpPr txBox="1"/>
          <p:nvPr/>
        </p:nvSpPr>
        <p:spPr>
          <a:xfrm>
            <a:off x="259326" y="4576349"/>
            <a:ext cx="6217675" cy="1310955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74F395B7-7146-425D-8171-7EA49F0C9D96}"/>
              </a:ext>
            </a:extLst>
          </p:cNvPr>
          <p:cNvCxnSpPr>
            <a:cxnSpLocks/>
          </p:cNvCxnSpPr>
          <p:nvPr/>
        </p:nvCxnSpPr>
        <p:spPr>
          <a:xfrm>
            <a:off x="359751" y="3077350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EFDF6530-59C8-4C3D-900B-A5BD8C742E0D}"/>
              </a:ext>
            </a:extLst>
          </p:cNvPr>
          <p:cNvCxnSpPr>
            <a:cxnSpLocks/>
          </p:cNvCxnSpPr>
          <p:nvPr/>
        </p:nvCxnSpPr>
        <p:spPr>
          <a:xfrm>
            <a:off x="359751" y="3416834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8C2D8842-7C74-4D84-92A9-CEA4E1775E35}"/>
              </a:ext>
            </a:extLst>
          </p:cNvPr>
          <p:cNvCxnSpPr>
            <a:cxnSpLocks/>
          </p:cNvCxnSpPr>
          <p:nvPr/>
        </p:nvCxnSpPr>
        <p:spPr>
          <a:xfrm>
            <a:off x="359751" y="3722078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19BE2CEB-DEDE-4E92-AB5F-F82E0710D5BE}"/>
              </a:ext>
            </a:extLst>
          </p:cNvPr>
          <p:cNvCxnSpPr>
            <a:cxnSpLocks/>
          </p:cNvCxnSpPr>
          <p:nvPr/>
        </p:nvCxnSpPr>
        <p:spPr>
          <a:xfrm>
            <a:off x="337823" y="4898452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C5A89F97-82DB-47E8-8EC3-30F03BC121CB}"/>
              </a:ext>
            </a:extLst>
          </p:cNvPr>
          <p:cNvCxnSpPr>
            <a:cxnSpLocks/>
          </p:cNvCxnSpPr>
          <p:nvPr/>
        </p:nvCxnSpPr>
        <p:spPr>
          <a:xfrm>
            <a:off x="337823" y="5237936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0C1398C9-A957-47EF-9E61-E89756905BC8}"/>
              </a:ext>
            </a:extLst>
          </p:cNvPr>
          <p:cNvCxnSpPr>
            <a:cxnSpLocks/>
          </p:cNvCxnSpPr>
          <p:nvPr/>
        </p:nvCxnSpPr>
        <p:spPr>
          <a:xfrm>
            <a:off x="337823" y="5543180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98F017F0-1779-48B2-9950-009724F943C2}"/>
              </a:ext>
            </a:extLst>
          </p:cNvPr>
          <p:cNvSpPr txBox="1"/>
          <p:nvPr/>
        </p:nvSpPr>
        <p:spPr>
          <a:xfrm>
            <a:off x="221226" y="1199188"/>
            <a:ext cx="2544834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取り組んだ内容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8615970D-0487-45BF-B909-587F00282D21}"/>
              </a:ext>
            </a:extLst>
          </p:cNvPr>
          <p:cNvSpPr txBox="1"/>
          <p:nvPr/>
        </p:nvSpPr>
        <p:spPr>
          <a:xfrm>
            <a:off x="281254" y="1582946"/>
            <a:ext cx="6217675" cy="676201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961821B3-A3C2-4BCF-80F3-A83BA49EAAB0}"/>
              </a:ext>
            </a:extLst>
          </p:cNvPr>
          <p:cNvCxnSpPr>
            <a:cxnSpLocks/>
          </p:cNvCxnSpPr>
          <p:nvPr/>
        </p:nvCxnSpPr>
        <p:spPr>
          <a:xfrm flipV="1">
            <a:off x="368418" y="1921046"/>
            <a:ext cx="6012751" cy="1174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203A8A99-6D66-4DBF-B09F-ACBF067F539D}"/>
              </a:ext>
            </a:extLst>
          </p:cNvPr>
          <p:cNvSpPr/>
          <p:nvPr/>
        </p:nvSpPr>
        <p:spPr>
          <a:xfrm>
            <a:off x="185422" y="6349846"/>
            <a:ext cx="2430029" cy="37022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ja-JP" altLang="en-US" sz="1600" b="1" cap="none" spc="0" dirty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先生からのメッセージ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0300069-F3A5-42E6-9B82-044C69D58169}"/>
              </a:ext>
            </a:extLst>
          </p:cNvPr>
          <p:cNvSpPr txBox="1"/>
          <p:nvPr/>
        </p:nvSpPr>
        <p:spPr>
          <a:xfrm>
            <a:off x="185422" y="6809253"/>
            <a:ext cx="6451351" cy="676201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FDE1057E-FFA2-468A-86C9-47E42BCF29DC}"/>
              </a:ext>
            </a:extLst>
          </p:cNvPr>
          <p:cNvCxnSpPr>
            <a:cxnSpLocks/>
          </p:cNvCxnSpPr>
          <p:nvPr/>
        </p:nvCxnSpPr>
        <p:spPr>
          <a:xfrm flipV="1">
            <a:off x="272586" y="7147355"/>
            <a:ext cx="6226343" cy="1174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FE98967D-02BE-4C62-BCC4-F060F96E6225}"/>
              </a:ext>
            </a:extLst>
          </p:cNvPr>
          <p:cNvSpPr/>
          <p:nvPr/>
        </p:nvSpPr>
        <p:spPr>
          <a:xfrm>
            <a:off x="204897" y="7774233"/>
            <a:ext cx="4599938" cy="37022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ja-JP" altLang="en-US" sz="1600" b="1" cap="none" spc="0" dirty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メッセージを読んで気付いたこと、考えたこと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6BADAEDC-E2ED-431C-8462-3C178D73E394}"/>
              </a:ext>
            </a:extLst>
          </p:cNvPr>
          <p:cNvSpPr txBox="1"/>
          <p:nvPr/>
        </p:nvSpPr>
        <p:spPr>
          <a:xfrm>
            <a:off x="203324" y="8266191"/>
            <a:ext cx="6451351" cy="1142644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3C811892-3742-4A50-BC7A-18CD13A400B4}"/>
              </a:ext>
            </a:extLst>
          </p:cNvPr>
          <p:cNvCxnSpPr>
            <a:cxnSpLocks/>
          </p:cNvCxnSpPr>
          <p:nvPr/>
        </p:nvCxnSpPr>
        <p:spPr>
          <a:xfrm flipV="1">
            <a:off x="290488" y="8604294"/>
            <a:ext cx="6226343" cy="1174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B4FA7D7-1DEB-4627-97C9-80C884BD3B37}"/>
              </a:ext>
            </a:extLst>
          </p:cNvPr>
          <p:cNvCxnSpPr>
            <a:cxnSpLocks/>
          </p:cNvCxnSpPr>
          <p:nvPr/>
        </p:nvCxnSpPr>
        <p:spPr>
          <a:xfrm flipV="1">
            <a:off x="315827" y="9019308"/>
            <a:ext cx="6226343" cy="1174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4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7210" y="4200752"/>
            <a:ext cx="1007523" cy="1007523"/>
          </a:xfrm>
          <a:prstGeom prst="rect">
            <a:avLst/>
          </a:prstGeom>
        </p:spPr>
      </p:pic>
      <p:pic>
        <p:nvPicPr>
          <p:cNvPr id="1026" name="Picture 2" descr="04_道教委ロゴ(日・文字下)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5028" y="6652606"/>
            <a:ext cx="2551889" cy="2551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49229" y="5316800"/>
            <a:ext cx="1543486" cy="228947"/>
          </a:xfrm>
          <a:prstGeom prst="rect">
            <a:avLst/>
          </a:prstGeom>
        </p:spPr>
      </p:pic>
      <p:sp>
        <p:nvSpPr>
          <p:cNvPr id="6" name="角丸四角形 5"/>
          <p:cNvSpPr/>
          <p:nvPr/>
        </p:nvSpPr>
        <p:spPr>
          <a:xfrm>
            <a:off x="2666231" y="1402657"/>
            <a:ext cx="1511708" cy="1370232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b="1" dirty="0" smtClean="0">
                <a:solidFill>
                  <a:srgbClr val="008000"/>
                </a:solidFill>
              </a:rPr>
              <a:t>自分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で</a:t>
            </a:r>
            <a:r>
              <a:rPr kumimoji="1" lang="ja-JP" altLang="en-US" b="1" dirty="0" smtClean="0">
                <a:solidFill>
                  <a:srgbClr val="008000"/>
                </a:solidFill>
              </a:rPr>
              <a:t>守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る</a:t>
            </a:r>
          </a:p>
          <a:p>
            <a:pPr algn="ctr"/>
            <a:r>
              <a:rPr kumimoji="1" lang="ja-JP" altLang="en-US" b="1" dirty="0" smtClean="0">
                <a:solidFill>
                  <a:srgbClr val="008000"/>
                </a:solidFill>
              </a:rPr>
              <a:t>みんな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で</a:t>
            </a:r>
            <a:r>
              <a:rPr kumimoji="1" lang="ja-JP" altLang="en-US" b="1" dirty="0" smtClean="0">
                <a:solidFill>
                  <a:srgbClr val="008000"/>
                </a:solidFill>
              </a:rPr>
              <a:t>守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る</a:t>
            </a:r>
          </a:p>
          <a:p>
            <a:pPr algn="ctr"/>
            <a:r>
              <a:rPr kumimoji="1" lang="ja-JP" altLang="en-US" b="1" dirty="0" smtClean="0">
                <a:solidFill>
                  <a:srgbClr val="008000"/>
                </a:solidFill>
              </a:rPr>
              <a:t>防災教育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2636357" y="5559395"/>
            <a:ext cx="2058477" cy="415498"/>
          </a:xfrm>
          <a:prstGeom prst="roundRect">
            <a:avLst>
              <a:gd name="adj" fmla="val 1475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ja-JP" altLang="en-US" sz="9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本事業は、</a:t>
            </a:r>
            <a:r>
              <a:rPr lang="en-US" altLang="ja-JP" sz="9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SDG</a:t>
            </a:r>
            <a:r>
              <a:rPr lang="ja-JP" altLang="en-US" sz="900" dirty="0" err="1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ｓ</a:t>
            </a:r>
            <a:r>
              <a:rPr lang="ja-JP" altLang="en-US" sz="9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のうち</a:t>
            </a:r>
            <a:endParaRPr lang="en-US" altLang="ja-JP" sz="9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9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ゴール</a:t>
            </a:r>
            <a:r>
              <a:rPr lang="en-US" altLang="ja-JP" sz="9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11</a:t>
            </a:r>
            <a:r>
              <a:rPr lang="ja-JP" altLang="en-US" sz="9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に関連するものです。</a:t>
            </a:r>
            <a:endParaRPr lang="en-US" altLang="ja-JP" sz="9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9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lang="en-US" altLang="ja-JP" sz="9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001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913860" y="428968"/>
            <a:ext cx="4851954" cy="127869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lIns="91440" tIns="45720" rIns="91440" bIns="45720">
            <a:noAutofit/>
          </a:bodyPr>
          <a:lstStyle/>
          <a:p>
            <a:pPr algn="ctr"/>
            <a:r>
              <a:rPr lang="ja-JP" altLang="en-US" sz="2400" b="0" cap="none" spc="0" dirty="0">
                <a:ln w="0"/>
                <a:solidFill>
                  <a:schemeClr val="bg1"/>
                </a:solidFill>
                <a:latin typeface="+mn-ea"/>
              </a:rPr>
              <a:t>　</a:t>
            </a:r>
            <a:endParaRPr lang="en-US" altLang="ja-JP" sz="2400" dirty="0">
              <a:ln w="0"/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2800" b="1" cap="none" spc="0" dirty="0" smtClean="0">
                <a:ln w="0"/>
                <a:solidFill>
                  <a:schemeClr val="bg1"/>
                </a:solidFill>
                <a:latin typeface="+mn-ea"/>
              </a:rPr>
              <a:t>防災ノート</a:t>
            </a:r>
            <a:endParaRPr lang="en-US" altLang="ja-JP" sz="2800" b="1" cap="none" spc="0" dirty="0">
              <a:ln w="0"/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2000" b="1" cap="none" spc="0" dirty="0" smtClean="0">
                <a:ln w="0"/>
                <a:solidFill>
                  <a:schemeClr val="bg1"/>
                </a:solidFill>
                <a:latin typeface="+mn-ea"/>
              </a:rPr>
              <a:t>（小学校編：指導者用）</a:t>
            </a:r>
            <a:endParaRPr lang="ja-JP" altLang="en-US" sz="2800" b="1" cap="none" spc="0" dirty="0">
              <a:ln w="0"/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51743" y="2370923"/>
            <a:ext cx="6314071" cy="1938992"/>
          </a:xfrm>
          <a:prstGeom prst="roundRect">
            <a:avLst>
              <a:gd name="adj" fmla="val 1475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spAutoFit/>
          </a:bodyPr>
          <a:lstStyle/>
          <a:p>
            <a:pPr algn="just"/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□　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自然災害等から命を守る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ために必要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な知識や的確な判断力、主体的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に行</a:t>
            </a:r>
            <a:endParaRPr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400" dirty="0" err="1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動</a:t>
            </a:r>
            <a:r>
              <a:rPr lang="ja-JP" altLang="en-US" sz="1400" dirty="0" err="1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する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態度等を身に付けるためには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、社会科や理科など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、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教科等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で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学ぶ防</a:t>
            </a:r>
            <a:endParaRPr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災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についての内容を相互の関係で捉えることが大切です。</a:t>
            </a:r>
            <a:endParaRPr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endParaRPr kumimoji="1"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□　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普段の授業での学びと「１日防災学校」での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体験したことを記入して、</a:t>
            </a:r>
            <a:endParaRPr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学んだことをまとめるために防災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ノートを活用しましょう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endParaRPr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□　防災教育で学んだことを、友人や家族と話し合うなどして、防災活動</a:t>
            </a:r>
            <a:endParaRPr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/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の我が、日常の暮らしの中に広がる取組を進めましょう。</a:t>
            </a:r>
            <a:endParaRPr lang="en-US" altLang="ja-JP" sz="14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53771" y="65761"/>
            <a:ext cx="1812043" cy="25047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noAutofit/>
          </a:bodyPr>
          <a:lstStyle/>
          <a:p>
            <a:pPr algn="ct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防災</a:t>
            </a:r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教育資料</a:t>
            </a:r>
            <a:endParaRPr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kumimoji="1"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6706" y="5845133"/>
            <a:ext cx="654458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教科等における防災教育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（学習指導要領抜粋）</a:t>
            </a:r>
            <a:endParaRPr kumimoji="1" lang="ja-JP" altLang="en-US" sz="14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0" y="9391231"/>
            <a:ext cx="6858000" cy="513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kumimoji="1"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北海道教育庁学校教育局生徒指導・学校安全課</a:t>
            </a:r>
          </a:p>
          <a:p>
            <a:pPr algn="ct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令和 </a:t>
            </a:r>
            <a:r>
              <a:rPr lang="en-US" altLang="ja-JP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 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( 2021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 </a:t>
            </a:r>
            <a:r>
              <a:rPr kumimoji="1" lang="en-US" altLang="ja-JP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) </a:t>
            </a:r>
            <a:r>
              <a:rPr kumimoji="1" lang="ja-JP" altLang="en-US" sz="14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５</a:t>
            </a:r>
            <a:r>
              <a:rPr lang="en-US" altLang="ja-JP" sz="14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endParaRPr kumimoji="1" lang="en-US" altLang="ja-JP" sz="1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221226" y="316230"/>
            <a:ext cx="1511708" cy="1370232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kumimoji="1" lang="ja-JP" altLang="en-US" b="1" dirty="0">
                <a:solidFill>
                  <a:srgbClr val="008000"/>
                </a:solidFill>
              </a:rPr>
              <a:t>自分</a:t>
            </a:r>
            <a:r>
              <a:rPr kumimoji="1" lang="ja-JP" altLang="en-US" sz="1600" b="1" dirty="0">
                <a:solidFill>
                  <a:srgbClr val="008000"/>
                </a:solidFill>
              </a:rPr>
              <a:t>で</a:t>
            </a:r>
            <a:r>
              <a:rPr kumimoji="1" lang="ja-JP" altLang="en-US" b="1" dirty="0">
                <a:solidFill>
                  <a:srgbClr val="008000"/>
                </a:solidFill>
              </a:rPr>
              <a:t>守</a:t>
            </a:r>
            <a:r>
              <a:rPr kumimoji="1" lang="ja-JP" altLang="en-US" sz="1600" b="1" dirty="0">
                <a:solidFill>
                  <a:srgbClr val="008000"/>
                </a:solidFill>
              </a:rPr>
              <a:t>る</a:t>
            </a:r>
          </a:p>
          <a:p>
            <a:pPr algn="ctr"/>
            <a:r>
              <a:rPr kumimoji="1" lang="ja-JP" altLang="en-US" b="1" dirty="0">
                <a:solidFill>
                  <a:srgbClr val="008000"/>
                </a:solidFill>
              </a:rPr>
              <a:t>みんな</a:t>
            </a:r>
            <a:r>
              <a:rPr kumimoji="1" lang="ja-JP" altLang="en-US" sz="1600" b="1" dirty="0">
                <a:solidFill>
                  <a:srgbClr val="008000"/>
                </a:solidFill>
              </a:rPr>
              <a:t>で</a:t>
            </a:r>
            <a:r>
              <a:rPr kumimoji="1" lang="ja-JP" altLang="en-US" b="1" dirty="0">
                <a:solidFill>
                  <a:srgbClr val="008000"/>
                </a:solidFill>
              </a:rPr>
              <a:t>守</a:t>
            </a:r>
            <a:r>
              <a:rPr kumimoji="1" lang="ja-JP" altLang="en-US" sz="1600" b="1" dirty="0">
                <a:solidFill>
                  <a:srgbClr val="008000"/>
                </a:solidFill>
              </a:rPr>
              <a:t>る</a:t>
            </a:r>
          </a:p>
          <a:p>
            <a:pPr algn="ctr"/>
            <a:r>
              <a:rPr kumimoji="1" lang="ja-JP" altLang="en-US" b="1" dirty="0">
                <a:solidFill>
                  <a:srgbClr val="008000"/>
                </a:solidFill>
              </a:rPr>
              <a:t>防災教育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7443" y="6341376"/>
            <a:ext cx="6063114" cy="30931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■　</a:t>
            </a:r>
            <a:r>
              <a:rPr lang="ja-JP" altLang="en-US" sz="14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低学年</a:t>
            </a:r>
            <a:endParaRPr lang="en-US" altLang="ja-JP" sz="140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□　</a:t>
            </a:r>
            <a:r>
              <a:rPr lang="ja-JP" altLang="en-US" sz="14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生　活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「学校生活に関わる活動」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Segoe UI" panose="020B0502040204020203" pitchFamily="34" charset="0"/>
              </a:rPr>
              <a:t>　□　</a:t>
            </a:r>
            <a:r>
              <a:rPr lang="ja-JP" altLang="en-US" sz="14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Segoe UI" panose="020B0502040204020203" pitchFamily="34" charset="0"/>
              </a:rPr>
              <a:t>体　育</a:t>
            </a: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Segoe UI" panose="020B0502040204020203" pitchFamily="34" charset="0"/>
              </a:rPr>
              <a:t>　　　　「体つくり運動の遊び」</a:t>
            </a:r>
            <a:endParaRPr lang="en-US" altLang="ja-JP" sz="14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Segoe UI" panose="020B0502040204020203" pitchFamily="34" charset="0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Segoe UI" panose="020B0502040204020203" pitchFamily="34" charset="0"/>
              </a:rPr>
              <a:t>■　</a:t>
            </a:r>
            <a:r>
              <a:rPr lang="ja-JP" altLang="en-US" sz="14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Segoe UI" panose="020B0502040204020203" pitchFamily="34" charset="0"/>
              </a:rPr>
              <a:t>中学年</a:t>
            </a:r>
            <a:endParaRPr lang="en-US" altLang="ja-JP" sz="14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Segoe UI" panose="020B0502040204020203" pitchFamily="34" charset="0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□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4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社　会</a:t>
            </a: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３年　「地域の安全を守る働き」</a:t>
            </a:r>
            <a:endParaRPr lang="en-US" altLang="ja-JP" sz="14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４年　「人々の健康や生活環境を支える事業」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□</a:t>
            </a:r>
            <a:r>
              <a:rPr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4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理　科</a:t>
            </a: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４年　「雨水の行方と地面の様子」</a:t>
            </a:r>
            <a:endParaRPr lang="en-US" altLang="ja-JP" sz="14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■　</a:t>
            </a:r>
            <a:r>
              <a:rPr lang="ja-JP" altLang="en-US" sz="14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高学年</a:t>
            </a:r>
            <a:endParaRPr lang="en-US" altLang="ja-JP" sz="140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□</a:t>
            </a:r>
            <a:r>
              <a:rPr lang="ja-JP" altLang="en-US" sz="140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400" b="1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社　会</a:t>
            </a: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５年　「我が国の国土の自然環境と国民生活との関連」</a:t>
            </a:r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６年　「国や地方公共団体の政治」</a:t>
            </a:r>
            <a:endParaRPr lang="en-US" altLang="ja-JP" sz="14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□　</a:t>
            </a:r>
            <a:r>
              <a:rPr lang="ja-JP" altLang="en-US" sz="14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理　科</a:t>
            </a: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５年　「流れる水の働きと土地の変化」</a:t>
            </a:r>
            <a:endParaRPr lang="en-US" altLang="ja-JP" sz="14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６年　「土地のつくりと変化」</a:t>
            </a:r>
            <a:endParaRPr lang="en-US" altLang="ja-JP" sz="14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このほか、道徳や特別活動でも、防災について学ぶことができます。</a:t>
            </a:r>
            <a:endParaRPr lang="en-US" altLang="ja-JP" sz="14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21226" y="1910222"/>
            <a:ext cx="654458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防災ノート作成のねらい</a:t>
            </a:r>
          </a:p>
        </p:txBody>
      </p:sp>
      <p:sp>
        <p:nvSpPr>
          <p:cNvPr id="25" name="円形吹き出し 54">
            <a:extLst>
              <a:ext uri="{FF2B5EF4-FFF2-40B4-BE49-F238E27FC236}">
                <a16:creationId xmlns:a16="http://schemas.microsoft.com/office/drawing/2014/main" id="{3F36D315-01E1-4F39-984E-C3E7BE4AFE6C}"/>
              </a:ext>
            </a:extLst>
          </p:cNvPr>
          <p:cNvSpPr/>
          <p:nvPr/>
        </p:nvSpPr>
        <p:spPr>
          <a:xfrm flipH="1">
            <a:off x="439759" y="4406236"/>
            <a:ext cx="764928" cy="369332"/>
          </a:xfrm>
          <a:prstGeom prst="wedgeEllipseCallout">
            <a:avLst>
              <a:gd name="adj1" fmla="val -44314"/>
              <a:gd name="adj2" fmla="val 3555"/>
            </a:avLst>
          </a:prstGeom>
          <a:solidFill>
            <a:srgbClr val="92D050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3F33E997-FF85-445C-86CF-5F050B67BACC}"/>
              </a:ext>
            </a:extLst>
          </p:cNvPr>
          <p:cNvSpPr/>
          <p:nvPr/>
        </p:nvSpPr>
        <p:spPr>
          <a:xfrm>
            <a:off x="451743" y="4458889"/>
            <a:ext cx="8590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Point</a:t>
            </a:r>
            <a:r>
              <a:rPr lang="ja-JP" altLang="en-US" sz="1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！</a:t>
            </a:r>
            <a:r>
              <a:rPr lang="en-US" altLang="ja-JP" sz="1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ja-JP" altLang="en-US" sz="1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角丸四角形 21">
            <a:extLst>
              <a:ext uri="{FF2B5EF4-FFF2-40B4-BE49-F238E27FC236}">
                <a16:creationId xmlns:a16="http://schemas.microsoft.com/office/drawing/2014/main" id="{367D9FB6-CAD2-4204-B480-343406A179EB}"/>
              </a:ext>
            </a:extLst>
          </p:cNvPr>
          <p:cNvSpPr/>
          <p:nvPr/>
        </p:nvSpPr>
        <p:spPr>
          <a:xfrm>
            <a:off x="1322745" y="4394287"/>
            <a:ext cx="4717375" cy="436979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>
            <a:noAutofit/>
          </a:bodyPr>
          <a:lstStyle/>
          <a:p>
            <a:r>
              <a:rPr kumimoji="1" lang="ja-JP" altLang="en-US" sz="16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防災教育は普</a:t>
            </a:r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段の授業で実施可能</a:t>
            </a:r>
            <a:r>
              <a:rPr kumimoji="1" lang="ja-JP" altLang="en-US" sz="16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です</a:t>
            </a:r>
            <a:r>
              <a:rPr kumimoji="1"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。　　</a:t>
            </a:r>
            <a:endParaRPr kumimoji="1" lang="en-US" altLang="ja-JP" sz="16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8" name="円形吹き出し 54">
            <a:extLst>
              <a:ext uri="{FF2B5EF4-FFF2-40B4-BE49-F238E27FC236}">
                <a16:creationId xmlns:a16="http://schemas.microsoft.com/office/drawing/2014/main" id="{80AD31B1-463D-4F6C-A6D1-6A7A73374EE7}"/>
              </a:ext>
            </a:extLst>
          </p:cNvPr>
          <p:cNvSpPr/>
          <p:nvPr/>
        </p:nvSpPr>
        <p:spPr>
          <a:xfrm flipH="1">
            <a:off x="451743" y="5204623"/>
            <a:ext cx="764928" cy="369332"/>
          </a:xfrm>
          <a:prstGeom prst="wedgeEllipseCallout">
            <a:avLst>
              <a:gd name="adj1" fmla="val -44314"/>
              <a:gd name="adj2" fmla="val 3555"/>
            </a:avLst>
          </a:prstGeom>
          <a:solidFill>
            <a:srgbClr val="92D050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CE26838-BEFC-4214-8179-2EEF07B86A10}"/>
              </a:ext>
            </a:extLst>
          </p:cNvPr>
          <p:cNvSpPr/>
          <p:nvPr/>
        </p:nvSpPr>
        <p:spPr>
          <a:xfrm>
            <a:off x="463727" y="5246125"/>
            <a:ext cx="8590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Point</a:t>
            </a:r>
            <a:r>
              <a:rPr lang="ja-JP" altLang="en-US" sz="1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！</a:t>
            </a:r>
            <a:r>
              <a:rPr lang="en-US" altLang="ja-JP" sz="1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ja-JP" altLang="en-US" sz="1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角丸四角形 21">
            <a:extLst>
              <a:ext uri="{FF2B5EF4-FFF2-40B4-BE49-F238E27FC236}">
                <a16:creationId xmlns:a16="http://schemas.microsoft.com/office/drawing/2014/main" id="{0F7E0602-19A5-49BF-80E6-CD499E2DFA80}"/>
              </a:ext>
            </a:extLst>
          </p:cNvPr>
          <p:cNvSpPr/>
          <p:nvPr/>
        </p:nvSpPr>
        <p:spPr>
          <a:xfrm>
            <a:off x="1310761" y="5064426"/>
            <a:ext cx="4717375" cy="624840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r>
              <a:rPr kumimoji="1"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普段</a:t>
            </a:r>
            <a:r>
              <a:rPr kumimoji="1" lang="ja-JP" altLang="en-US" sz="16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の授業と「１日防災学校」の取組</a:t>
            </a:r>
            <a:r>
              <a:rPr kumimoji="1"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を組み合わせる</a:t>
            </a:r>
            <a:r>
              <a:rPr kumimoji="1" lang="ja-JP" altLang="en-US" sz="16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と効果的です。</a:t>
            </a:r>
            <a:endParaRPr kumimoji="1" lang="en-US" altLang="ja-JP" sz="1600" dirty="0">
              <a:solidFill>
                <a:schemeClr val="accent6">
                  <a:lumMod val="50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729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7B78BB29-B7B7-4F1E-B67C-63B958A3A4E2}"/>
              </a:ext>
            </a:extLst>
          </p:cNvPr>
          <p:cNvSpPr txBox="1"/>
          <p:nvPr/>
        </p:nvSpPr>
        <p:spPr>
          <a:xfrm>
            <a:off x="228974" y="5943390"/>
            <a:ext cx="2628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学んだことをかきましょう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21226" y="486940"/>
            <a:ext cx="4220145" cy="47332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ja-JP" altLang="en-US" sz="1600" b="1" cap="none" spc="0" dirty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教科等</a:t>
            </a:r>
            <a:r>
              <a:rPr lang="ja-JP" altLang="en-US" sz="1600" b="1" cap="none" spc="0" dirty="0" smtClean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：社会科</a:t>
            </a:r>
            <a:endParaRPr lang="ja-JP" altLang="en-US" sz="1600" b="1" cap="none" spc="0" dirty="0">
              <a:ln w="0"/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53771" y="65761"/>
            <a:ext cx="1812043" cy="25047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noAutofit/>
          </a:bodyPr>
          <a:lstStyle/>
          <a:p>
            <a:pPr algn="ct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防災</a:t>
            </a:r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教育資料</a:t>
            </a:r>
            <a:endParaRPr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kumimoji="1"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567070" y="497165"/>
            <a:ext cx="2069703" cy="470644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 anchorCtr="0"/>
          <a:lstStyle/>
          <a:p>
            <a:r>
              <a:rPr kumimoji="1" lang="ja-JP" altLang="en-US" sz="1600" b="1" dirty="0">
                <a:solidFill>
                  <a:srgbClr val="008000"/>
                </a:solidFill>
              </a:rPr>
              <a:t>授業日　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●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月　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●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日</a:t>
            </a:r>
            <a:endParaRPr kumimoji="1" lang="ja-JP" altLang="en-US" sz="1600" b="1" dirty="0">
              <a:solidFill>
                <a:srgbClr val="008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21226" y="1179425"/>
            <a:ext cx="2628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学んだこと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をかきましょう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3487BC1-4D69-44BF-A97A-E9AED647E410}"/>
              </a:ext>
            </a:extLst>
          </p:cNvPr>
          <p:cNvSpPr txBox="1"/>
          <p:nvPr/>
        </p:nvSpPr>
        <p:spPr>
          <a:xfrm>
            <a:off x="281254" y="1574144"/>
            <a:ext cx="6217675" cy="1310956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600" b="1" dirty="0" smtClean="0">
                <a:solidFill>
                  <a:schemeClr val="accent6">
                    <a:lumMod val="75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「</a:t>
            </a:r>
            <a:r>
              <a:rPr kumimoji="1"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地域の安全を守る働き</a:t>
            </a:r>
            <a:r>
              <a:rPr kumimoji="1" lang="ja-JP" altLang="en-US" sz="1600" b="1" dirty="0" smtClean="0">
                <a:solidFill>
                  <a:schemeClr val="accent6">
                    <a:lumMod val="75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」</a:t>
            </a:r>
            <a:endParaRPr kumimoji="1" lang="en-US" altLang="ja-JP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・地震が起きた時に、警察や消防の人が、町の人たちと協力して　　</a:t>
            </a:r>
            <a:endParaRPr kumimoji="1"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　みんなを守ってくれている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ことがわかりました。</a:t>
            </a:r>
            <a:endParaRPr lang="en-US" altLang="ja-JP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DACF45F-5CE9-4872-A215-8973C9D198CB}"/>
              </a:ext>
            </a:extLst>
          </p:cNvPr>
          <p:cNvSpPr txBox="1"/>
          <p:nvPr/>
        </p:nvSpPr>
        <p:spPr>
          <a:xfrm>
            <a:off x="221226" y="2948383"/>
            <a:ext cx="4680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自分たちにできることはどのようなことですか？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26C0AE5A-ABF4-4A91-98E8-0DE1CEA8E532}"/>
              </a:ext>
            </a:extLst>
          </p:cNvPr>
          <p:cNvSpPr txBox="1"/>
          <p:nvPr/>
        </p:nvSpPr>
        <p:spPr>
          <a:xfrm>
            <a:off x="259326" y="3350219"/>
            <a:ext cx="6217675" cy="1310955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・避難する時は、警察や消防の人の言うことをよく聞いて避難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　する。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・自分より年下の子や困っている人に声をかけて一緒に避難する。</a:t>
            </a:r>
            <a:endParaRPr lang="en-US" altLang="ja-JP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74F395B7-7146-425D-8171-7EA49F0C9D96}"/>
              </a:ext>
            </a:extLst>
          </p:cNvPr>
          <p:cNvCxnSpPr>
            <a:cxnSpLocks/>
          </p:cNvCxnSpPr>
          <p:nvPr/>
        </p:nvCxnSpPr>
        <p:spPr>
          <a:xfrm>
            <a:off x="347719" y="1896246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EFDF6530-59C8-4C3D-900B-A5BD8C742E0D}"/>
              </a:ext>
            </a:extLst>
          </p:cNvPr>
          <p:cNvCxnSpPr>
            <a:cxnSpLocks/>
          </p:cNvCxnSpPr>
          <p:nvPr/>
        </p:nvCxnSpPr>
        <p:spPr>
          <a:xfrm>
            <a:off x="359751" y="2235730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8C2D8842-7C74-4D84-92A9-CEA4E1775E35}"/>
              </a:ext>
            </a:extLst>
          </p:cNvPr>
          <p:cNvCxnSpPr>
            <a:cxnSpLocks/>
          </p:cNvCxnSpPr>
          <p:nvPr/>
        </p:nvCxnSpPr>
        <p:spPr>
          <a:xfrm>
            <a:off x="359751" y="2540974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C5A89F97-82DB-47E8-8EC3-30F03BC121CB}"/>
              </a:ext>
            </a:extLst>
          </p:cNvPr>
          <p:cNvCxnSpPr>
            <a:cxnSpLocks/>
          </p:cNvCxnSpPr>
          <p:nvPr/>
        </p:nvCxnSpPr>
        <p:spPr>
          <a:xfrm>
            <a:off x="337823" y="4071966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0C1398C9-A957-47EF-9E61-E89756905BC8}"/>
              </a:ext>
            </a:extLst>
          </p:cNvPr>
          <p:cNvCxnSpPr>
            <a:cxnSpLocks/>
          </p:cNvCxnSpPr>
          <p:nvPr/>
        </p:nvCxnSpPr>
        <p:spPr>
          <a:xfrm>
            <a:off x="337823" y="4425338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BF98497-1179-48A9-B509-D3D4F7FD03AC}"/>
              </a:ext>
            </a:extLst>
          </p:cNvPr>
          <p:cNvSpPr/>
          <p:nvPr/>
        </p:nvSpPr>
        <p:spPr>
          <a:xfrm>
            <a:off x="228975" y="5250905"/>
            <a:ext cx="4220145" cy="47332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ja-JP" altLang="en-US" b="1" cap="none" spc="0" dirty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教科等</a:t>
            </a:r>
            <a:r>
              <a:rPr lang="ja-JP" altLang="en-US" b="1" cap="none" spc="0" dirty="0" smtClean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：</a:t>
            </a:r>
            <a:endParaRPr lang="ja-JP" altLang="en-US" b="1" cap="none" spc="0" dirty="0">
              <a:ln w="0"/>
              <a:solidFill>
                <a:schemeClr val="bg1"/>
              </a:solidFill>
              <a:latin typeface="+mn-ea"/>
            </a:endParaRPr>
          </a:p>
        </p:txBody>
      </p:sp>
      <p:sp>
        <p:nvSpPr>
          <p:cNvPr id="67" name="角丸四角形 21">
            <a:extLst>
              <a:ext uri="{FF2B5EF4-FFF2-40B4-BE49-F238E27FC236}">
                <a16:creationId xmlns:a16="http://schemas.microsoft.com/office/drawing/2014/main" id="{2CC8EE1B-43D1-407B-B9EE-D79D1E00B96B}"/>
              </a:ext>
            </a:extLst>
          </p:cNvPr>
          <p:cNvSpPr/>
          <p:nvPr/>
        </p:nvSpPr>
        <p:spPr>
          <a:xfrm>
            <a:off x="4574819" y="5261130"/>
            <a:ext cx="2069703" cy="470644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 anchorCtr="0"/>
          <a:lstStyle/>
          <a:p>
            <a:r>
              <a:rPr kumimoji="1" lang="ja-JP" altLang="en-US" b="1" dirty="0">
                <a:solidFill>
                  <a:srgbClr val="008000"/>
                </a:solidFill>
              </a:rPr>
              <a:t>授業日　　月　日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3BA97F1-172C-4C14-98B5-E0A48614FEB5}"/>
              </a:ext>
            </a:extLst>
          </p:cNvPr>
          <p:cNvSpPr txBox="1"/>
          <p:nvPr/>
        </p:nvSpPr>
        <p:spPr>
          <a:xfrm>
            <a:off x="289003" y="6338109"/>
            <a:ext cx="6217675" cy="1310956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600" b="1" dirty="0">
                <a:solidFill>
                  <a:schemeClr val="accent6">
                    <a:lumMod val="75000"/>
                  </a:schemeClr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単元名「　　　　　　　　　　　　　　　　　　　　　　　　」</a:t>
            </a:r>
            <a:endParaRPr kumimoji="1" lang="en-US" altLang="ja-JP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kumimoji="1" lang="en-US" altLang="ja-JP" sz="1600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0C11D3D1-6106-4173-8ADA-4566B366568E}"/>
              </a:ext>
            </a:extLst>
          </p:cNvPr>
          <p:cNvSpPr txBox="1"/>
          <p:nvPr/>
        </p:nvSpPr>
        <p:spPr>
          <a:xfrm>
            <a:off x="228975" y="7712348"/>
            <a:ext cx="4680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自分たちにできることはどのようなことですか？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903D919C-D7DD-45D3-A6E0-4ED936BE09A0}"/>
              </a:ext>
            </a:extLst>
          </p:cNvPr>
          <p:cNvSpPr txBox="1"/>
          <p:nvPr/>
        </p:nvSpPr>
        <p:spPr>
          <a:xfrm>
            <a:off x="267075" y="8114184"/>
            <a:ext cx="6217675" cy="1310955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endParaRPr lang="en-US" altLang="ja-JP" b="1" dirty="0">
              <a:solidFill>
                <a:schemeClr val="accent6">
                  <a:lumMod val="75000"/>
                </a:schemeClr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906FAA1B-B24D-4A5F-B6D2-4923C3C3021D}"/>
              </a:ext>
            </a:extLst>
          </p:cNvPr>
          <p:cNvCxnSpPr>
            <a:cxnSpLocks/>
          </p:cNvCxnSpPr>
          <p:nvPr/>
        </p:nvCxnSpPr>
        <p:spPr>
          <a:xfrm>
            <a:off x="367500" y="6660211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CBA924A9-2DD0-4A8E-8D05-A1D14B898F37}"/>
              </a:ext>
            </a:extLst>
          </p:cNvPr>
          <p:cNvCxnSpPr>
            <a:cxnSpLocks/>
          </p:cNvCxnSpPr>
          <p:nvPr/>
        </p:nvCxnSpPr>
        <p:spPr>
          <a:xfrm>
            <a:off x="367500" y="6999695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AECF48C6-CB9F-41F3-93BE-850B68D6E444}"/>
              </a:ext>
            </a:extLst>
          </p:cNvPr>
          <p:cNvCxnSpPr>
            <a:cxnSpLocks/>
          </p:cNvCxnSpPr>
          <p:nvPr/>
        </p:nvCxnSpPr>
        <p:spPr>
          <a:xfrm>
            <a:off x="367500" y="7304939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833F7534-52C5-41A7-8D38-4D3B905488F0}"/>
              </a:ext>
            </a:extLst>
          </p:cNvPr>
          <p:cNvCxnSpPr>
            <a:cxnSpLocks/>
          </p:cNvCxnSpPr>
          <p:nvPr/>
        </p:nvCxnSpPr>
        <p:spPr>
          <a:xfrm>
            <a:off x="345572" y="8436287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8B420EA1-A5D4-4D16-BBF6-97A5C68125E9}"/>
              </a:ext>
            </a:extLst>
          </p:cNvPr>
          <p:cNvCxnSpPr>
            <a:cxnSpLocks/>
          </p:cNvCxnSpPr>
          <p:nvPr/>
        </p:nvCxnSpPr>
        <p:spPr>
          <a:xfrm>
            <a:off x="345572" y="8775771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EE4DFE34-9648-4025-BDE8-4A1563009A95}"/>
              </a:ext>
            </a:extLst>
          </p:cNvPr>
          <p:cNvCxnSpPr>
            <a:cxnSpLocks/>
          </p:cNvCxnSpPr>
          <p:nvPr/>
        </p:nvCxnSpPr>
        <p:spPr>
          <a:xfrm>
            <a:off x="345572" y="9081015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四角形吹き出し 1"/>
          <p:cNvSpPr/>
          <p:nvPr/>
        </p:nvSpPr>
        <p:spPr>
          <a:xfrm>
            <a:off x="1173244" y="5085195"/>
            <a:ext cx="5411931" cy="1600438"/>
          </a:xfrm>
          <a:prstGeom prst="wedgeRectCallout">
            <a:avLst>
              <a:gd name="adj1" fmla="val -36571"/>
              <a:gd name="adj2" fmla="val -6345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○　「教科等」の欄については、社会科、理科等の等の教科に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加え、総合的な学習の時間や特別活動（学級活動、学校行事）　　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などの教育活動を記載します。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○　「学んだことをまとめよう」については、内容名とともに、　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その内容で学習した防災に係る事項を、箇条書き等でまとめて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記載します。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C5A89F97-82DB-47E8-8EC3-30F03BC121CB}"/>
              </a:ext>
            </a:extLst>
          </p:cNvPr>
          <p:cNvCxnSpPr>
            <a:cxnSpLocks/>
          </p:cNvCxnSpPr>
          <p:nvPr/>
        </p:nvCxnSpPr>
        <p:spPr>
          <a:xfrm>
            <a:off x="418031" y="3719036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85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221226" y="2360529"/>
            <a:ext cx="2628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学んだこと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をかきましょう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21226" y="486940"/>
            <a:ext cx="4220145" cy="47332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pPr algn="ctr"/>
            <a:r>
              <a:rPr lang="ja-JP" altLang="en-US" sz="1600" b="1" cap="none" spc="0" dirty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「１日防災学校</a:t>
            </a:r>
            <a:r>
              <a:rPr lang="ja-JP" altLang="en-US" sz="1600" b="1" cap="none" spc="0" dirty="0" smtClean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」</a:t>
            </a:r>
            <a:endParaRPr lang="ja-JP" altLang="en-US" sz="1600" b="1" cap="none" spc="0" dirty="0">
              <a:ln w="0"/>
              <a:solidFill>
                <a:srgbClr val="FF0000"/>
              </a:solidFill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53771" y="65761"/>
            <a:ext cx="1812043" cy="25047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rtlCol="0">
            <a:noAutofit/>
          </a:bodyPr>
          <a:lstStyle/>
          <a:p>
            <a:pPr algn="ct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防災</a:t>
            </a:r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教育資料</a:t>
            </a:r>
            <a:endParaRPr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kumimoji="1" lang="en-US" altLang="ja-JP" sz="105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567070" y="497165"/>
            <a:ext cx="2069703" cy="470644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 anchorCtr="0"/>
          <a:lstStyle/>
          <a:p>
            <a:r>
              <a:rPr kumimoji="1" lang="ja-JP" altLang="en-US" sz="1600" b="1" dirty="0">
                <a:solidFill>
                  <a:srgbClr val="008000"/>
                </a:solidFill>
              </a:rPr>
              <a:t>実施日　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●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月　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●</a:t>
            </a:r>
            <a:r>
              <a:rPr kumimoji="1" lang="ja-JP" altLang="en-US" sz="1600" b="1" dirty="0" smtClean="0">
                <a:solidFill>
                  <a:srgbClr val="008000"/>
                </a:solidFill>
              </a:rPr>
              <a:t>日</a:t>
            </a:r>
            <a:endParaRPr kumimoji="1" lang="ja-JP" altLang="en-US" sz="1600" b="1" dirty="0">
              <a:solidFill>
                <a:srgbClr val="008000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3487BC1-4D69-44BF-A97A-E9AED647E410}"/>
              </a:ext>
            </a:extLst>
          </p:cNvPr>
          <p:cNvSpPr txBox="1"/>
          <p:nvPr/>
        </p:nvSpPr>
        <p:spPr>
          <a:xfrm>
            <a:off x="281254" y="2755248"/>
            <a:ext cx="6217675" cy="1310956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DACF45F-5CE9-4872-A215-8973C9D198CB}"/>
              </a:ext>
            </a:extLst>
          </p:cNvPr>
          <p:cNvSpPr txBox="1"/>
          <p:nvPr/>
        </p:nvSpPr>
        <p:spPr>
          <a:xfrm>
            <a:off x="221226" y="4174513"/>
            <a:ext cx="468000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自分たちにできることはどのようなことですか？</a:t>
            </a:r>
            <a:endParaRPr kumimoji="1" lang="ja-JP" altLang="en-US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74F395B7-7146-425D-8171-7EA49F0C9D96}"/>
              </a:ext>
            </a:extLst>
          </p:cNvPr>
          <p:cNvCxnSpPr>
            <a:cxnSpLocks/>
          </p:cNvCxnSpPr>
          <p:nvPr/>
        </p:nvCxnSpPr>
        <p:spPr>
          <a:xfrm>
            <a:off x="359751" y="3077350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EFDF6530-59C8-4C3D-900B-A5BD8C742E0D}"/>
              </a:ext>
            </a:extLst>
          </p:cNvPr>
          <p:cNvCxnSpPr>
            <a:cxnSpLocks/>
          </p:cNvCxnSpPr>
          <p:nvPr/>
        </p:nvCxnSpPr>
        <p:spPr>
          <a:xfrm>
            <a:off x="359751" y="3416834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8C2D8842-7C74-4D84-92A9-CEA4E1775E35}"/>
              </a:ext>
            </a:extLst>
          </p:cNvPr>
          <p:cNvCxnSpPr>
            <a:cxnSpLocks/>
          </p:cNvCxnSpPr>
          <p:nvPr/>
        </p:nvCxnSpPr>
        <p:spPr>
          <a:xfrm>
            <a:off x="359751" y="3722078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98F017F0-1779-48B2-9950-009724F943C2}"/>
              </a:ext>
            </a:extLst>
          </p:cNvPr>
          <p:cNvSpPr txBox="1"/>
          <p:nvPr/>
        </p:nvSpPr>
        <p:spPr>
          <a:xfrm>
            <a:off x="221226" y="1199188"/>
            <a:ext cx="2544834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取り組んだ内容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8615970D-0487-45BF-B909-587F00282D21}"/>
              </a:ext>
            </a:extLst>
          </p:cNvPr>
          <p:cNvSpPr txBox="1"/>
          <p:nvPr/>
        </p:nvSpPr>
        <p:spPr>
          <a:xfrm>
            <a:off x="281254" y="1582946"/>
            <a:ext cx="6217675" cy="676201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961821B3-A3C2-4BCF-80F3-A83BA49EAAB0}"/>
              </a:ext>
            </a:extLst>
          </p:cNvPr>
          <p:cNvCxnSpPr>
            <a:cxnSpLocks/>
          </p:cNvCxnSpPr>
          <p:nvPr/>
        </p:nvCxnSpPr>
        <p:spPr>
          <a:xfrm flipV="1">
            <a:off x="368418" y="1921046"/>
            <a:ext cx="6012751" cy="1174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203A8A99-6D66-4DBF-B09F-ACBF067F539D}"/>
              </a:ext>
            </a:extLst>
          </p:cNvPr>
          <p:cNvSpPr/>
          <p:nvPr/>
        </p:nvSpPr>
        <p:spPr>
          <a:xfrm>
            <a:off x="185422" y="6349846"/>
            <a:ext cx="2430029" cy="37022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ja-JP" altLang="en-US" sz="1600" b="1" cap="none" spc="0" dirty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先生からのメッセージ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0300069-F3A5-42E6-9B82-044C69D58169}"/>
              </a:ext>
            </a:extLst>
          </p:cNvPr>
          <p:cNvSpPr txBox="1"/>
          <p:nvPr/>
        </p:nvSpPr>
        <p:spPr>
          <a:xfrm>
            <a:off x="185422" y="6809253"/>
            <a:ext cx="6451351" cy="676201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FDE1057E-FFA2-468A-86C9-47E42BCF29DC}"/>
              </a:ext>
            </a:extLst>
          </p:cNvPr>
          <p:cNvCxnSpPr>
            <a:cxnSpLocks/>
          </p:cNvCxnSpPr>
          <p:nvPr/>
        </p:nvCxnSpPr>
        <p:spPr>
          <a:xfrm flipV="1">
            <a:off x="272586" y="7147355"/>
            <a:ext cx="6226343" cy="1174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FE98967D-02BE-4C62-BCC4-F060F96E6225}"/>
              </a:ext>
            </a:extLst>
          </p:cNvPr>
          <p:cNvSpPr/>
          <p:nvPr/>
        </p:nvSpPr>
        <p:spPr>
          <a:xfrm>
            <a:off x="204897" y="7774233"/>
            <a:ext cx="4599938" cy="370222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r>
              <a:rPr lang="ja-JP" altLang="en-US" sz="1600" b="1" cap="none" spc="0" dirty="0">
                <a:ln w="0"/>
                <a:solidFill>
                  <a:schemeClr val="accent6">
                    <a:lumMod val="75000"/>
                  </a:schemeClr>
                </a:solidFill>
                <a:latin typeface="+mn-ea"/>
              </a:rPr>
              <a:t>メッセージを読んで気付いたこと、考えたこと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6BADAEDC-E2ED-431C-8462-3C178D73E394}"/>
              </a:ext>
            </a:extLst>
          </p:cNvPr>
          <p:cNvSpPr txBox="1"/>
          <p:nvPr/>
        </p:nvSpPr>
        <p:spPr>
          <a:xfrm>
            <a:off x="203324" y="8266191"/>
            <a:ext cx="6451351" cy="1142644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endParaRPr kumimoji="1" lang="en-US" altLang="ja-JP" sz="1600" b="1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3C811892-3742-4A50-BC7A-18CD13A400B4}"/>
              </a:ext>
            </a:extLst>
          </p:cNvPr>
          <p:cNvCxnSpPr>
            <a:cxnSpLocks/>
          </p:cNvCxnSpPr>
          <p:nvPr/>
        </p:nvCxnSpPr>
        <p:spPr>
          <a:xfrm flipV="1">
            <a:off x="290488" y="8604294"/>
            <a:ext cx="6226343" cy="1174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B4FA7D7-1DEB-4627-97C9-80C884BD3B37}"/>
              </a:ext>
            </a:extLst>
          </p:cNvPr>
          <p:cNvCxnSpPr>
            <a:cxnSpLocks/>
          </p:cNvCxnSpPr>
          <p:nvPr/>
        </p:nvCxnSpPr>
        <p:spPr>
          <a:xfrm flipV="1">
            <a:off x="315827" y="9019308"/>
            <a:ext cx="6226343" cy="1174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四角形吹き出し 25"/>
          <p:cNvSpPr/>
          <p:nvPr/>
        </p:nvSpPr>
        <p:spPr>
          <a:xfrm>
            <a:off x="1135145" y="1290905"/>
            <a:ext cx="5246024" cy="2618435"/>
          </a:xfrm>
          <a:prstGeom prst="wedgeRectCallout">
            <a:avLst>
              <a:gd name="adj1" fmla="val -34804"/>
              <a:gd name="adj2" fmla="val 60249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○　防災教育については、各教科等の教育内容を相互の関係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で捉えた上で資質・能力を育むことが重要であることから、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「１日防災学校」を活用して、各教科等で学んだ内容を振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1400" dirty="0" err="1" smtClean="0">
                <a:solidFill>
                  <a:schemeClr val="tx1"/>
                </a:solidFill>
              </a:rPr>
              <a:t>り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返り、学びを深めることが考えられます。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○　例えば、市町村防災担当部局の職員を講師として、ハザー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ドマップを活用しながら、</a:t>
            </a:r>
            <a:r>
              <a:rPr lang="ja-JP" altLang="en-US" sz="1400" dirty="0">
                <a:solidFill>
                  <a:schemeClr val="tx1"/>
                </a:solidFill>
              </a:rPr>
              <a:t>消防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等の緊急時の活動について触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1400" dirty="0" err="1" smtClean="0">
                <a:solidFill>
                  <a:schemeClr val="tx1"/>
                </a:solidFill>
              </a:rPr>
              <a:t>れる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など、「１日防災学校」と教科の関わりを</a:t>
            </a:r>
            <a:r>
              <a:rPr lang="ja-JP" altLang="en-US" sz="1400" dirty="0">
                <a:solidFill>
                  <a:schemeClr val="tx1"/>
                </a:solidFill>
              </a:rPr>
              <a:t>児童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が意識で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きるよう、指導願います。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　学習の順序によっては、「１日防災学校」で学んだこと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を各教科で振り返ることも考えられます。</a:t>
            </a:r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6C0AE5A-ABF4-4A91-98E8-0DE1CEA8E532}"/>
              </a:ext>
            </a:extLst>
          </p:cNvPr>
          <p:cNvSpPr txBox="1"/>
          <p:nvPr/>
        </p:nvSpPr>
        <p:spPr>
          <a:xfrm>
            <a:off x="272586" y="4596550"/>
            <a:ext cx="6217675" cy="1310955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　津波が来たら、自分で高いところに避難する。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pPr>
              <a:spcBef>
                <a:spcPts val="1200"/>
              </a:spcBef>
            </a:pP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　</a:t>
            </a:r>
            <a:r>
              <a:rPr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町</a:t>
            </a: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の職員さんに教えてもらったハザードマップに書いてある</a:t>
            </a:r>
            <a:endParaRPr lang="en-US" altLang="ja-JP" sz="1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  <a:p>
            <a:pPr>
              <a:spcBef>
                <a:spcPts val="1200"/>
              </a:spcBef>
            </a:pPr>
            <a:r>
              <a:rPr lang="ja-JP" altLang="en-US" sz="1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Segoe UI" panose="020B0502040204020203" pitchFamily="34" charset="0"/>
              </a:rPr>
              <a:t>　あぶない場所には近づかない。</a:t>
            </a:r>
            <a:endParaRPr lang="en-US" altLang="ja-JP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Segoe UI" panose="020B0502040204020203" pitchFamily="34" charset="0"/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19BE2CEB-DEDE-4E92-AB5F-F82E0710D5BE}"/>
              </a:ext>
            </a:extLst>
          </p:cNvPr>
          <p:cNvCxnSpPr>
            <a:cxnSpLocks/>
          </p:cNvCxnSpPr>
          <p:nvPr/>
        </p:nvCxnSpPr>
        <p:spPr>
          <a:xfrm>
            <a:off x="337823" y="4988384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C5A89F97-82DB-47E8-8EC3-30F03BC121CB}"/>
              </a:ext>
            </a:extLst>
          </p:cNvPr>
          <p:cNvCxnSpPr>
            <a:cxnSpLocks/>
          </p:cNvCxnSpPr>
          <p:nvPr/>
        </p:nvCxnSpPr>
        <p:spPr>
          <a:xfrm>
            <a:off x="337823" y="5403454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0C1398C9-A957-47EF-9E61-E89756905BC8}"/>
              </a:ext>
            </a:extLst>
          </p:cNvPr>
          <p:cNvCxnSpPr>
            <a:cxnSpLocks/>
          </p:cNvCxnSpPr>
          <p:nvPr/>
        </p:nvCxnSpPr>
        <p:spPr>
          <a:xfrm>
            <a:off x="317926" y="5778830"/>
            <a:ext cx="6043346" cy="2359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四角形吹き出し 33"/>
          <p:cNvSpPr/>
          <p:nvPr/>
        </p:nvSpPr>
        <p:spPr>
          <a:xfrm>
            <a:off x="3688926" y="6586200"/>
            <a:ext cx="2714171" cy="2031325"/>
          </a:xfrm>
          <a:prstGeom prst="wedgeRectCallout">
            <a:avLst>
              <a:gd name="adj1" fmla="val -73299"/>
              <a:gd name="adj2" fmla="val -1145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○　例えば、学年末において、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</a:rPr>
              <a:t>学級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担任教諭が児童に対して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メッセージを記載し、メッ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セージを読んだ児童が改めて、　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防災意識を高めるとともに、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地域社会の一員であることを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自覚し、主体的に行動できる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態度を育むことができるよう、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指導願います。</a:t>
            </a:r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5290</TotalTime>
  <Words>1551</Words>
  <Application>Microsoft Office PowerPoint</Application>
  <PresentationFormat>A4 210 x 297 mm</PresentationFormat>
  <Paragraphs>196</Paragraphs>
  <Slides>10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UD デジタル 教科書体 N-B</vt:lpstr>
      <vt:lpstr>UD デジタル 教科書体 NP-B</vt:lpstr>
      <vt:lpstr>UD デジタル 教科書体 NP-R</vt:lpstr>
      <vt:lpstr>游ゴシック</vt:lpstr>
      <vt:lpstr>游ゴシック Light</vt:lpstr>
      <vt:lpstr>Arial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安藤＿俊介</dc:creator>
  <cp:lastModifiedBy>風間　直樹</cp:lastModifiedBy>
  <cp:revision>264</cp:revision>
  <cp:lastPrinted>2021-05-17T00:58:15Z</cp:lastPrinted>
  <dcterms:created xsi:type="dcterms:W3CDTF">2020-12-16T02:52:17Z</dcterms:created>
  <dcterms:modified xsi:type="dcterms:W3CDTF">2021-05-17T00:58:26Z</dcterms:modified>
</cp:coreProperties>
</file>