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6" r:id="rId2"/>
    <p:sldId id="271" r:id="rId3"/>
    <p:sldId id="285" r:id="rId4"/>
    <p:sldId id="282" r:id="rId5"/>
    <p:sldId id="275" r:id="rId6"/>
    <p:sldId id="286" r:id="rId7"/>
    <p:sldId id="265" r:id="rId8"/>
    <p:sldId id="277" r:id="rId9"/>
    <p:sldId id="279" r:id="rId10"/>
    <p:sldId id="287" r:id="rId11"/>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7F7"/>
    <a:srgbClr val="FAFA7A"/>
    <a:srgbClr val="FEFFCD"/>
    <a:srgbClr val="FCC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35" autoAdjust="0"/>
    <p:restoredTop sz="94660"/>
  </p:normalViewPr>
  <p:slideViewPr>
    <p:cSldViewPr snapToGrid="0">
      <p:cViewPr>
        <p:scale>
          <a:sx n="60" d="100"/>
          <a:sy n="60" d="100"/>
        </p:scale>
        <p:origin x="1950" y="-654"/>
      </p:cViewPr>
      <p:guideLst>
        <p:guide orient="horz" pos="3120"/>
        <p:guide pos="216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presProps" Target="presProps.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notesMaster" Target="notesMasters/notesMaster1.xml" />
  <Relationship Id="rId2" Type="http://schemas.openxmlformats.org/officeDocument/2006/relationships/slide" Target="slides/slide1.xml" />
  <Relationship Id="rId16"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theme" Target="theme/theme1.xml" />
  <Relationship Id="rId10" Type="http://schemas.openxmlformats.org/officeDocument/2006/relationships/slide" Target="slides/slide9.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viewProps" Target="view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A5F9D04B-3C9A-438B-BF69-0F1BCF629BA8}" type="datetimeFigureOut">
              <a:rPr kumimoji="1" lang="ja-JP" altLang="en-US" smtClean="0"/>
              <a:t>2021/5/14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014"/>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40" tIns="45720" rIns="91440" bIns="45720" rtlCol="0" anchor="b"/>
          <a:lstStyle>
            <a:lvl1pPr algn="r">
              <a:defRPr sz="1200"/>
            </a:lvl1pPr>
          </a:lstStyle>
          <a:p>
            <a:fld id="{0D611F04-6626-4FD4-B737-36831AF4F9E3}" type="slidenum">
              <a:rPr kumimoji="1" lang="ja-JP" altLang="en-US" smtClean="0"/>
              <a:t>‹#›</a:t>
            </a:fld>
            <a:endParaRPr kumimoji="1" lang="ja-JP" altLang="en-US"/>
          </a:p>
        </p:txBody>
      </p:sp>
    </p:spTree>
    <p:extLst>
      <p:ext uri="{BB962C8B-B14F-4D97-AF65-F5344CB8AC3E}">
        <p14:creationId xmlns:p14="http://schemas.microsoft.com/office/powerpoint/2010/main" val="29406449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D611F04-6626-4FD4-B737-36831AF4F9E3}" type="slidenum">
              <a:rPr kumimoji="1" lang="ja-JP" altLang="en-US" smtClean="0"/>
              <a:t>5</a:t>
            </a:fld>
            <a:endParaRPr kumimoji="1" lang="ja-JP" altLang="en-US"/>
          </a:p>
        </p:txBody>
      </p:sp>
    </p:spTree>
    <p:extLst>
      <p:ext uri="{BB962C8B-B14F-4D97-AF65-F5344CB8AC3E}">
        <p14:creationId xmlns:p14="http://schemas.microsoft.com/office/powerpoint/2010/main" val="3653673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D611F04-6626-4FD4-B737-36831AF4F9E3}" type="slidenum">
              <a:rPr kumimoji="1" lang="ja-JP" altLang="en-US" smtClean="0"/>
              <a:t>9</a:t>
            </a:fld>
            <a:endParaRPr kumimoji="1" lang="ja-JP" altLang="en-US"/>
          </a:p>
        </p:txBody>
      </p:sp>
    </p:spTree>
    <p:extLst>
      <p:ext uri="{BB962C8B-B14F-4D97-AF65-F5344CB8AC3E}">
        <p14:creationId xmlns:p14="http://schemas.microsoft.com/office/powerpoint/2010/main" val="1781840667"/>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66D2DD1-56E2-4598-859B-92573F6B2137}" type="datetimeFigureOut">
              <a:rPr kumimoji="1" lang="ja-JP" altLang="en-US" smtClean="0"/>
              <a:t>2021/5/14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219854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6D2DD1-56E2-4598-859B-92573F6B2137}" type="datetimeFigureOut">
              <a:rPr kumimoji="1" lang="ja-JP" altLang="en-US" smtClean="0"/>
              <a:t>2021/5/14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637434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6D2DD1-56E2-4598-859B-92573F6B2137}" type="datetimeFigureOut">
              <a:rPr kumimoji="1" lang="ja-JP" altLang="en-US" smtClean="0"/>
              <a:t>2021/5/14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2196120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6D2DD1-56E2-4598-859B-92573F6B2137}" type="datetimeFigureOut">
              <a:rPr kumimoji="1" lang="ja-JP" altLang="en-US" smtClean="0"/>
              <a:t>2021/5/14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589034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66D2DD1-56E2-4598-859B-92573F6B2137}" type="datetimeFigureOut">
              <a:rPr kumimoji="1" lang="ja-JP" altLang="en-US" smtClean="0"/>
              <a:t>2021/5/14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414979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66D2DD1-56E2-4598-859B-92573F6B2137}" type="datetimeFigureOut">
              <a:rPr kumimoji="1" lang="ja-JP" altLang="en-US" smtClean="0"/>
              <a:t>2021/5/14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3483036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66D2DD1-56E2-4598-859B-92573F6B2137}" type="datetimeFigureOut">
              <a:rPr kumimoji="1" lang="ja-JP" altLang="en-US" smtClean="0"/>
              <a:t>2021/5/14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121485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66D2DD1-56E2-4598-859B-92573F6B2137}" type="datetimeFigureOut">
              <a:rPr kumimoji="1" lang="ja-JP" altLang="en-US" smtClean="0"/>
              <a:t>2021/5/14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1913521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66D2DD1-56E2-4598-859B-92573F6B2137}" type="datetimeFigureOut">
              <a:rPr kumimoji="1" lang="ja-JP" altLang="en-US" smtClean="0"/>
              <a:t>2021/5/14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137721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66D2DD1-56E2-4598-859B-92573F6B2137}" type="datetimeFigureOut">
              <a:rPr kumimoji="1" lang="ja-JP" altLang="en-US" smtClean="0"/>
              <a:t>2021/5/14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195198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66D2DD1-56E2-4598-859B-92573F6B2137}" type="datetimeFigureOut">
              <a:rPr kumimoji="1" lang="ja-JP" altLang="en-US" smtClean="0"/>
              <a:t>2021/5/14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2965203258"/>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A66D2DD1-56E2-4598-859B-92573F6B2137}" type="datetimeFigureOut">
              <a:rPr kumimoji="1" lang="ja-JP" altLang="en-US" smtClean="0"/>
              <a:t>2021/5/14</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05BA0A1B-869F-47D7-A13F-55D2E516D2CF}" type="slidenum">
              <a:rPr kumimoji="1" lang="ja-JP" altLang="en-US" smtClean="0"/>
              <a:t>‹#›</a:t>
            </a:fld>
            <a:endParaRPr kumimoji="1" lang="ja-JP" altLang="en-US"/>
          </a:p>
        </p:txBody>
      </p:sp>
    </p:spTree>
    <p:extLst>
      <p:ext uri="{BB962C8B-B14F-4D97-AF65-F5344CB8AC3E}">
        <p14:creationId xmlns:p14="http://schemas.microsoft.com/office/powerpoint/2010/main" val="234567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10.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image" Target="../media/image1.png" />
  <Relationship Id="rId1" Type="http://schemas.openxmlformats.org/officeDocument/2006/relationships/slideLayout" Target="../slideLayouts/slideLayout7.xml" />
  <Relationship Id="rId4" Type="http://schemas.openxmlformats.org/officeDocument/2006/relationships/image" Target="../media/image3.png"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6.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image" Target="../media/image1.png" />
  <Relationship Id="rId1" Type="http://schemas.openxmlformats.org/officeDocument/2006/relationships/slideLayout" Target="../slideLayouts/slideLayout7.xml" />
  <Relationship Id="rId4" Type="http://schemas.openxmlformats.org/officeDocument/2006/relationships/image" Target="../media/image3.png"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913860" y="428968"/>
            <a:ext cx="4851954" cy="1278691"/>
          </a:xfrm>
          <a:prstGeom prst="rect">
            <a:avLst/>
          </a:prstGeom>
          <a:solidFill>
            <a:schemeClr val="accent6">
              <a:lumMod val="75000"/>
            </a:schemeClr>
          </a:solidFill>
        </p:spPr>
        <p:txBody>
          <a:bodyPr wrap="square" lIns="91440" tIns="45720" rIns="91440" bIns="45720">
            <a:noAutofit/>
          </a:bodyPr>
          <a:lstStyle/>
          <a:p>
            <a:pPr algn="ctr"/>
            <a:r>
              <a:rPr lang="ja-JP" altLang="en-US" sz="2400" b="0" cap="none" spc="0" dirty="0">
                <a:ln w="0"/>
                <a:solidFill>
                  <a:schemeClr val="bg1"/>
                </a:solidFill>
                <a:latin typeface="+mn-ea"/>
              </a:rPr>
              <a:t>　</a:t>
            </a:r>
            <a:endParaRPr lang="ja-JP" altLang="en-US" sz="2400" dirty="0">
              <a:ln w="0"/>
              <a:solidFill>
                <a:schemeClr val="bg1"/>
              </a:solidFill>
              <a:latin typeface="+mn-ea"/>
            </a:endParaRPr>
          </a:p>
          <a:p>
            <a:pPr algn="ctr"/>
            <a:r>
              <a:rPr lang="ja-JP" altLang="en-US" sz="2800" b="1" cap="none" spc="0" dirty="0" smtClean="0">
                <a:ln w="0"/>
                <a:solidFill>
                  <a:schemeClr val="bg1"/>
                </a:solidFill>
                <a:latin typeface="+mn-ea"/>
              </a:rPr>
              <a:t>防災</a:t>
            </a:r>
            <a:r>
              <a:rPr lang="ja-JP" altLang="en-US" sz="2800" b="1" cap="none" spc="0" dirty="0" smtClean="0">
                <a:ln w="0"/>
                <a:solidFill>
                  <a:schemeClr val="bg1"/>
                </a:solidFill>
                <a:latin typeface="+mn-ea"/>
              </a:rPr>
              <a:t>ノート</a:t>
            </a:r>
            <a:endParaRPr lang="en-US" altLang="ja-JP" sz="2800" b="1" cap="none" spc="0" dirty="0" smtClean="0">
              <a:ln w="0"/>
              <a:solidFill>
                <a:schemeClr val="bg1"/>
              </a:solidFill>
              <a:latin typeface="+mn-ea"/>
            </a:endParaRPr>
          </a:p>
          <a:p>
            <a:pPr algn="ctr"/>
            <a:r>
              <a:rPr lang="ja-JP" altLang="en-US" sz="2000" b="1" cap="none" spc="0" dirty="0" smtClean="0">
                <a:ln w="0"/>
                <a:solidFill>
                  <a:schemeClr val="bg1"/>
                </a:solidFill>
                <a:latin typeface="+mn-ea"/>
              </a:rPr>
              <a:t>（</a:t>
            </a:r>
            <a:r>
              <a:rPr lang="ja-JP" altLang="en-US" sz="2000" b="1" cap="none" spc="0" dirty="0">
                <a:ln w="0"/>
                <a:solidFill>
                  <a:schemeClr val="bg1"/>
                </a:solidFill>
                <a:latin typeface="+mn-ea"/>
              </a:rPr>
              <a:t>高等</a:t>
            </a:r>
            <a:r>
              <a:rPr lang="ja-JP" altLang="en-US" sz="2000" b="1" cap="none" spc="0" dirty="0" smtClean="0">
                <a:ln w="0"/>
                <a:solidFill>
                  <a:schemeClr val="bg1"/>
                </a:solidFill>
                <a:latin typeface="+mn-ea"/>
              </a:rPr>
              <a:t>学校編：生徒用）</a:t>
            </a:r>
            <a:endParaRPr lang="ja-JP" altLang="en-US" sz="2400" b="1" cap="none" spc="0" dirty="0">
              <a:ln w="0"/>
              <a:solidFill>
                <a:schemeClr val="bg1"/>
              </a:solidFill>
              <a:latin typeface="+mn-ea"/>
            </a:endParaRPr>
          </a:p>
        </p:txBody>
      </p:sp>
      <p:sp>
        <p:nvSpPr>
          <p:cNvPr id="7" name="角丸四角形 6"/>
          <p:cNvSpPr/>
          <p:nvPr/>
        </p:nvSpPr>
        <p:spPr>
          <a:xfrm>
            <a:off x="451743" y="6921652"/>
            <a:ext cx="6314071" cy="2039468"/>
          </a:xfrm>
          <a:prstGeom prst="roundRect">
            <a:avLst>
              <a:gd name="adj" fmla="val 1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just"/>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自然災害等から命を守る</a:t>
            </a:r>
            <a:r>
              <a:rPr kumimoji="1"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ために必要</a:t>
            </a:r>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な知識や的確な判断力、主体的に</a:t>
            </a:r>
            <a:endParaRPr kumimoji="1"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行動する態度等を身に付けるためには</a:t>
            </a:r>
            <a:r>
              <a:rPr kumimoji="1"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、地理</a:t>
            </a:r>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歴史科や</a:t>
            </a:r>
            <a:r>
              <a:rPr kumimoji="1"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家庭科</a:t>
            </a:r>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など、</a:t>
            </a:r>
            <a:r>
              <a:rPr kumimoji="1"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教科</a:t>
            </a:r>
            <a:endParaRPr kumimoji="1" lang="en-US" altLang="ja-JP" sz="14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r>
              <a:rPr kumimoji="1"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　等</a:t>
            </a:r>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で</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学ぶ防災に</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ついての内容</a:t>
            </a:r>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を相互の関係で捉えることが大切です。</a:t>
            </a:r>
            <a:endParaRPr kumimoji="1"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endParaRPr kumimoji="1"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普段の授業での学びと「１日防災学校」での</a:t>
            </a:r>
            <a:r>
              <a:rPr kumimoji="1"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体験活動による学びを</a:t>
            </a:r>
            <a:r>
              <a:rPr kumimoji="1" lang="ja-JP" altLang="en-US" sz="1400" dirty="0" err="1" smtClean="0">
                <a:solidFill>
                  <a:schemeClr val="tx1"/>
                </a:solidFill>
                <a:latin typeface="UD デジタル 教科書体 NP-R" panose="02020400000000000000" pitchFamily="18" charset="-128"/>
                <a:ea typeface="UD デジタル 教科書体 NP-R" panose="02020400000000000000" pitchFamily="18" charset="-128"/>
              </a:rPr>
              <a:t>つ</a:t>
            </a:r>
            <a:endParaRPr kumimoji="1"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なげ、学びを深める</a:t>
            </a:r>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ために防災ノートを活用しましょう</a:t>
            </a:r>
            <a:r>
              <a:rPr kumimoji="1"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a:t>
            </a:r>
            <a:endParaRPr kumimoji="1" lang="en-US" altLang="ja-JP" sz="14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endParaRPr lang="en-US" altLang="ja-JP" sz="14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r>
              <a:rPr kumimoji="1"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　防災教育で学んだことを、友人や家族と話し合うなどして、防災活動</a:t>
            </a:r>
            <a:endParaRPr kumimoji="1" lang="en-US" altLang="ja-JP" sz="14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r>
              <a:rPr kumimoji="1"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　の輪が、日常の暮らしの中に広がる取組を進めましょう。</a:t>
            </a:r>
            <a:endParaRPr kumimoji="1"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4953771" y="65761"/>
            <a:ext cx="1812043" cy="250470"/>
          </a:xfrm>
          <a:prstGeom prst="rect">
            <a:avLst/>
          </a:prstGeom>
          <a:ln>
            <a:noFill/>
          </a:ln>
        </p:spPr>
        <p:style>
          <a:lnRef idx="2">
            <a:schemeClr val="dk1"/>
          </a:lnRef>
          <a:fillRef idx="1">
            <a:schemeClr val="lt1"/>
          </a:fillRef>
          <a:effectRef idx="0">
            <a:schemeClr val="dk1"/>
          </a:effectRef>
          <a:fontRef idx="minor">
            <a:schemeClr val="dk1"/>
          </a:fontRef>
        </p:style>
        <p:txBody>
          <a:bodyPr wrap="square" tIns="72000" rtlCol="0">
            <a:noAutofit/>
          </a:bodyPr>
          <a:lstStyle/>
          <a:p>
            <a:pPr algn="ctr"/>
            <a:r>
              <a:rPr kumimoji="1" lang="ja-JP" altLang="en-US" sz="1200" b="1" dirty="0">
                <a:latin typeface="游ゴシック" panose="020B0400000000000000" pitchFamily="50" charset="-128"/>
                <a:ea typeface="游ゴシック" panose="020B0400000000000000" pitchFamily="50" charset="-128"/>
              </a:rPr>
              <a:t>防災</a:t>
            </a:r>
            <a:r>
              <a:rPr kumimoji="1" lang="ja-JP" altLang="en-US" sz="1200" b="1" dirty="0" smtClean="0">
                <a:latin typeface="游ゴシック" panose="020B0400000000000000" pitchFamily="50" charset="-128"/>
                <a:ea typeface="游ゴシック" panose="020B0400000000000000" pitchFamily="50" charset="-128"/>
              </a:rPr>
              <a:t>教育資料</a:t>
            </a:r>
            <a:endParaRPr lang="ja-JP" altLang="en-US" sz="1200" b="1" dirty="0">
              <a:latin typeface="游ゴシック" panose="020B0400000000000000" pitchFamily="50" charset="-128"/>
              <a:ea typeface="游ゴシック" panose="020B0400000000000000" pitchFamily="50" charset="-128"/>
            </a:endParaRPr>
          </a:p>
          <a:p>
            <a:pPr algn="ctr"/>
            <a:endParaRPr kumimoji="1" lang="en-US" altLang="ja-JP" sz="1050" b="1" dirty="0">
              <a:latin typeface="游ゴシック" panose="020B0400000000000000" pitchFamily="50" charset="-128"/>
              <a:ea typeface="游ゴシック" panose="020B0400000000000000" pitchFamily="50" charset="-128"/>
            </a:endParaRPr>
          </a:p>
        </p:txBody>
      </p:sp>
      <p:sp>
        <p:nvSpPr>
          <p:cNvPr id="14" name="テキスト ボックス 13"/>
          <p:cNvSpPr txBox="1"/>
          <p:nvPr/>
        </p:nvSpPr>
        <p:spPr>
          <a:xfrm>
            <a:off x="0" y="9219319"/>
            <a:ext cx="6858000" cy="51332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kumimoji="1" lang="ja-JP" altLang="en-US" sz="1400" b="1" dirty="0">
                <a:latin typeface="游ゴシック" panose="020B0400000000000000" pitchFamily="50" charset="-128"/>
                <a:ea typeface="游ゴシック" panose="020B0400000000000000" pitchFamily="50" charset="-128"/>
              </a:rPr>
              <a:t>北海道教育庁学校教育局生徒指導・学校安全課</a:t>
            </a:r>
          </a:p>
          <a:p>
            <a:pPr algn="ctr"/>
            <a:r>
              <a:rPr kumimoji="1" lang="ja-JP" altLang="en-US" sz="1200" b="1" dirty="0">
                <a:latin typeface="游ゴシック" panose="020B0400000000000000" pitchFamily="50" charset="-128"/>
                <a:ea typeface="游ゴシック" panose="020B0400000000000000" pitchFamily="50" charset="-128"/>
              </a:rPr>
              <a:t>令和 </a:t>
            </a:r>
            <a:r>
              <a:rPr lang="en-US" altLang="ja-JP" sz="1400" b="1" dirty="0">
                <a:latin typeface="游ゴシック" panose="020B0400000000000000" pitchFamily="50" charset="-128"/>
                <a:ea typeface="游ゴシック" panose="020B0400000000000000" pitchFamily="50" charset="-128"/>
              </a:rPr>
              <a:t>3 </a:t>
            </a:r>
            <a:r>
              <a:rPr kumimoji="1" lang="ja-JP" altLang="en-US" sz="1200" b="1" dirty="0">
                <a:latin typeface="游ゴシック" panose="020B0400000000000000" pitchFamily="50" charset="-128"/>
                <a:ea typeface="游ゴシック" panose="020B0400000000000000" pitchFamily="50" charset="-128"/>
              </a:rPr>
              <a:t>年</a:t>
            </a:r>
            <a:r>
              <a:rPr kumimoji="1" lang="en-US" altLang="ja-JP" sz="1400" b="1" dirty="0">
                <a:latin typeface="游ゴシック" panose="020B0400000000000000" pitchFamily="50" charset="-128"/>
                <a:ea typeface="游ゴシック" panose="020B0400000000000000" pitchFamily="50" charset="-128"/>
              </a:rPr>
              <a:t>( 2021</a:t>
            </a:r>
            <a:r>
              <a:rPr kumimoji="1" lang="ja-JP" altLang="en-US" sz="1200" b="1" dirty="0">
                <a:latin typeface="游ゴシック" panose="020B0400000000000000" pitchFamily="50" charset="-128"/>
                <a:ea typeface="游ゴシック" panose="020B0400000000000000" pitchFamily="50" charset="-128"/>
              </a:rPr>
              <a:t>年 </a:t>
            </a:r>
            <a:r>
              <a:rPr kumimoji="1" lang="en-US" altLang="ja-JP" sz="1400" b="1" dirty="0">
                <a:latin typeface="游ゴシック" panose="020B0400000000000000" pitchFamily="50" charset="-128"/>
                <a:ea typeface="游ゴシック" panose="020B0400000000000000" pitchFamily="50" charset="-128"/>
              </a:rPr>
              <a:t>) </a:t>
            </a:r>
            <a:r>
              <a:rPr kumimoji="1" lang="ja-JP" altLang="en-US" sz="1400" b="1" dirty="0" smtClean="0">
                <a:latin typeface="游ゴシック" panose="020B0400000000000000" pitchFamily="50" charset="-128"/>
                <a:ea typeface="游ゴシック" panose="020B0400000000000000" pitchFamily="50" charset="-128"/>
              </a:rPr>
              <a:t>５</a:t>
            </a:r>
            <a:r>
              <a:rPr lang="en-US" altLang="ja-JP" sz="1400" b="1" dirty="0" smtClean="0">
                <a:latin typeface="游ゴシック" panose="020B0400000000000000" pitchFamily="50" charset="-128"/>
                <a:ea typeface="游ゴシック" panose="020B0400000000000000" pitchFamily="50" charset="-128"/>
              </a:rPr>
              <a:t> </a:t>
            </a:r>
            <a:r>
              <a:rPr kumimoji="1" lang="ja-JP" altLang="en-US" sz="1200" b="1" dirty="0">
                <a:latin typeface="游ゴシック" panose="020B0400000000000000" pitchFamily="50" charset="-128"/>
                <a:ea typeface="游ゴシック" panose="020B0400000000000000" pitchFamily="50" charset="-128"/>
              </a:rPr>
              <a:t>月</a:t>
            </a:r>
            <a:endParaRPr kumimoji="1" lang="en-US" altLang="ja-JP" sz="1400" b="1" dirty="0">
              <a:latin typeface="游ゴシック" panose="020B0400000000000000" pitchFamily="50" charset="-128"/>
              <a:ea typeface="游ゴシック" panose="020B0400000000000000" pitchFamily="50" charset="-128"/>
            </a:endParaRPr>
          </a:p>
        </p:txBody>
      </p:sp>
      <p:sp>
        <p:nvSpPr>
          <p:cNvPr id="22" name="角丸四角形 21"/>
          <p:cNvSpPr/>
          <p:nvPr/>
        </p:nvSpPr>
        <p:spPr>
          <a:xfrm>
            <a:off x="221226" y="316230"/>
            <a:ext cx="1511708" cy="1370232"/>
          </a:xfrm>
          <a:prstGeom prst="roundRect">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b="1" dirty="0">
                <a:solidFill>
                  <a:srgbClr val="008000"/>
                </a:solidFill>
              </a:rPr>
              <a:t>自分</a:t>
            </a:r>
            <a:r>
              <a:rPr kumimoji="1" lang="ja-JP" altLang="en-US" sz="1600" b="1" dirty="0">
                <a:solidFill>
                  <a:srgbClr val="008000"/>
                </a:solidFill>
              </a:rPr>
              <a:t>で</a:t>
            </a:r>
            <a:r>
              <a:rPr kumimoji="1" lang="ja-JP" altLang="en-US" b="1" dirty="0">
                <a:solidFill>
                  <a:srgbClr val="008000"/>
                </a:solidFill>
              </a:rPr>
              <a:t>守</a:t>
            </a:r>
            <a:r>
              <a:rPr kumimoji="1" lang="ja-JP" altLang="en-US" sz="1600" b="1" dirty="0">
                <a:solidFill>
                  <a:srgbClr val="008000"/>
                </a:solidFill>
              </a:rPr>
              <a:t>る</a:t>
            </a:r>
          </a:p>
          <a:p>
            <a:pPr algn="ctr"/>
            <a:r>
              <a:rPr kumimoji="1" lang="ja-JP" altLang="en-US" b="1" dirty="0">
                <a:solidFill>
                  <a:srgbClr val="008000"/>
                </a:solidFill>
              </a:rPr>
              <a:t>みんな</a:t>
            </a:r>
            <a:r>
              <a:rPr kumimoji="1" lang="ja-JP" altLang="en-US" sz="1600" b="1" dirty="0">
                <a:solidFill>
                  <a:srgbClr val="008000"/>
                </a:solidFill>
              </a:rPr>
              <a:t>で</a:t>
            </a:r>
            <a:r>
              <a:rPr kumimoji="1" lang="ja-JP" altLang="en-US" b="1" dirty="0">
                <a:solidFill>
                  <a:srgbClr val="008000"/>
                </a:solidFill>
              </a:rPr>
              <a:t>守</a:t>
            </a:r>
            <a:r>
              <a:rPr kumimoji="1" lang="ja-JP" altLang="en-US" sz="1600" b="1" dirty="0">
                <a:solidFill>
                  <a:srgbClr val="008000"/>
                </a:solidFill>
              </a:rPr>
              <a:t>る</a:t>
            </a:r>
          </a:p>
          <a:p>
            <a:pPr algn="ctr"/>
            <a:r>
              <a:rPr kumimoji="1" lang="ja-JP" altLang="en-US" b="1" dirty="0">
                <a:solidFill>
                  <a:srgbClr val="008000"/>
                </a:solidFill>
              </a:rPr>
              <a:t>防災教育</a:t>
            </a:r>
          </a:p>
        </p:txBody>
      </p:sp>
      <p:sp>
        <p:nvSpPr>
          <p:cNvPr id="21" name="テキスト ボックス 20"/>
          <p:cNvSpPr txBox="1"/>
          <p:nvPr/>
        </p:nvSpPr>
        <p:spPr>
          <a:xfrm>
            <a:off x="221226" y="6342625"/>
            <a:ext cx="6544588" cy="369332"/>
          </a:xfrm>
          <a:prstGeom prst="rect">
            <a:avLst/>
          </a:prstGeom>
          <a:solidFill>
            <a:srgbClr val="92D050"/>
          </a:solidFill>
        </p:spPr>
        <p:txBody>
          <a:bodyPr wrap="square" rtlCol="0">
            <a:spAutoFit/>
          </a:bodyPr>
          <a:lstStyle/>
          <a:p>
            <a:pPr algn="ctr"/>
            <a:r>
              <a:rPr kumimoji="1" lang="ja-JP" altLang="en-US"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防災ノート作成のねらい</a:t>
            </a:r>
          </a:p>
        </p:txBody>
      </p:sp>
      <p:sp>
        <p:nvSpPr>
          <p:cNvPr id="16" name="正方形/長方形 15">
            <a:extLst>
              <a:ext uri="{FF2B5EF4-FFF2-40B4-BE49-F238E27FC236}">
                <a16:creationId xmlns:a16="http://schemas.microsoft.com/office/drawing/2014/main" id="{28E4AC61-5349-409D-976E-5EF1FB6AF5E2}"/>
              </a:ext>
            </a:extLst>
          </p:cNvPr>
          <p:cNvSpPr/>
          <p:nvPr/>
        </p:nvSpPr>
        <p:spPr>
          <a:xfrm>
            <a:off x="221226" y="2034409"/>
            <a:ext cx="6544588" cy="473329"/>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　　年　　組　　番　氏名</a:t>
            </a:r>
          </a:p>
        </p:txBody>
      </p:sp>
      <p:sp>
        <p:nvSpPr>
          <p:cNvPr id="17" name="テキスト ボックス 16">
            <a:extLst>
              <a:ext uri="{FF2B5EF4-FFF2-40B4-BE49-F238E27FC236}">
                <a16:creationId xmlns:a16="http://schemas.microsoft.com/office/drawing/2014/main" id="{DE4E7750-7F61-4B82-AF31-61A3BE3A7A6C}"/>
              </a:ext>
            </a:extLst>
          </p:cNvPr>
          <p:cNvSpPr txBox="1"/>
          <p:nvPr/>
        </p:nvSpPr>
        <p:spPr>
          <a:xfrm>
            <a:off x="221226" y="2783699"/>
            <a:ext cx="6544588" cy="369332"/>
          </a:xfrm>
          <a:prstGeom prst="rect">
            <a:avLst/>
          </a:prstGeom>
          <a:solidFill>
            <a:srgbClr val="92D050"/>
          </a:solidFill>
        </p:spPr>
        <p:txBody>
          <a:bodyPr wrap="square" rtlCol="0">
            <a:spAutoFit/>
          </a:bodyPr>
          <a:lstStyle/>
          <a:p>
            <a:pPr algn="ctr"/>
            <a:r>
              <a:rPr kumimoji="1" lang="ja-JP" altLang="en-US"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高校生の皆さんへ</a:t>
            </a:r>
          </a:p>
        </p:txBody>
      </p:sp>
      <p:sp>
        <p:nvSpPr>
          <p:cNvPr id="18" name="角丸四角形 6">
            <a:extLst>
              <a:ext uri="{FF2B5EF4-FFF2-40B4-BE49-F238E27FC236}">
                <a16:creationId xmlns:a16="http://schemas.microsoft.com/office/drawing/2014/main" id="{2E5CF7E5-2E27-4E3B-B89D-3DA4445F01CD}"/>
              </a:ext>
            </a:extLst>
          </p:cNvPr>
          <p:cNvSpPr/>
          <p:nvPr/>
        </p:nvSpPr>
        <p:spPr>
          <a:xfrm>
            <a:off x="451743" y="3298109"/>
            <a:ext cx="6314071" cy="2656361"/>
          </a:xfrm>
          <a:prstGeom prst="roundRect">
            <a:avLst>
              <a:gd name="adj" fmla="val 1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just"/>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私たちは、豊かな自然あふれる北海道において、自然の恩恵と自然災害</a:t>
            </a:r>
            <a:endParaRPr kumimoji="1"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との両方の側面を理解</a:t>
            </a:r>
            <a:r>
              <a:rPr kumimoji="1"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して、それを受け止めながら暮らして</a:t>
            </a:r>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います。</a:t>
            </a:r>
            <a:endParaRPr kumimoji="1"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高校生の皆さんは、今後直面</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する可能性がある様々な災害に備えて</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、次</a:t>
            </a:r>
            <a:endParaRPr lang="en-US" altLang="ja-JP" sz="14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　のことを</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身に付ける</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ことが</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大切です。</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①　</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自然災害</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の</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危険性などを理解し、安全な生活の実現のために必要な</a:t>
            </a:r>
            <a:endParaRPr lang="en-US" altLang="ja-JP" sz="14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　　知識等を身に付けること</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②　</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安全な生活の実現のために何が必要か適切に判断し行動</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できること</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③　主体的に自他の安全な生活を実現しようとしたり、</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地域の安全活動</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に</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進んで参加・協力</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して貢献</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したりすること</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高校生活を通して、これらのことを身に</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付け「自分で守る、みんなで</a:t>
            </a:r>
            <a:endParaRPr lang="en-US" altLang="ja-JP" sz="14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　守る」ことができる人材</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と</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なることを</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期待</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しています。</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3" name="テキスト ボックス 22">
            <a:extLst>
              <a:ext uri="{FF2B5EF4-FFF2-40B4-BE49-F238E27FC236}">
                <a16:creationId xmlns:a16="http://schemas.microsoft.com/office/drawing/2014/main" id="{ABE98ADC-A52A-468E-988C-1E9FACC42BB3}"/>
              </a:ext>
            </a:extLst>
          </p:cNvPr>
          <p:cNvSpPr txBox="1">
            <a:spLocks/>
          </p:cNvSpPr>
          <p:nvPr/>
        </p:nvSpPr>
        <p:spPr>
          <a:xfrm>
            <a:off x="451743" y="4262592"/>
            <a:ext cx="6086467" cy="1218915"/>
          </a:xfrm>
          <a:prstGeom prst="rect">
            <a:avLst/>
          </a:prstGeom>
          <a:noFill/>
          <a:ln w="19050">
            <a:solidFill>
              <a:srgbClr val="92D050"/>
            </a:solidFill>
          </a:ln>
        </p:spPr>
        <p:txBody>
          <a:bodyPr wrap="square" rtlCol="0">
            <a:spAutoFit/>
          </a:bodyPr>
          <a:lstStyle/>
          <a:p>
            <a:pPr algn="ctr"/>
            <a:endParaRPr kumimoji="1" lang="ja-JP" altLang="en-US"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spTree>
    <p:extLst>
      <p:ext uri="{BB962C8B-B14F-4D97-AF65-F5344CB8AC3E}">
        <p14:creationId xmlns:p14="http://schemas.microsoft.com/office/powerpoint/2010/main" val="1552801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17210" y="4200752"/>
            <a:ext cx="1007523" cy="1007523"/>
          </a:xfrm>
          <a:prstGeom prst="rect">
            <a:avLst/>
          </a:prstGeom>
        </p:spPr>
      </p:pic>
      <p:pic>
        <p:nvPicPr>
          <p:cNvPr id="1026" name="Picture 2" descr="04_道教委ロゴ(日・文字下)"/>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45028" y="6652606"/>
            <a:ext cx="2551889" cy="2551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49229" y="5316800"/>
            <a:ext cx="1543486" cy="228947"/>
          </a:xfrm>
          <a:prstGeom prst="rect">
            <a:avLst/>
          </a:prstGeom>
        </p:spPr>
      </p:pic>
      <p:sp>
        <p:nvSpPr>
          <p:cNvPr id="6" name="角丸四角形 5"/>
          <p:cNvSpPr/>
          <p:nvPr/>
        </p:nvSpPr>
        <p:spPr>
          <a:xfrm>
            <a:off x="2666231" y="1402657"/>
            <a:ext cx="1511708" cy="1370232"/>
          </a:xfrm>
          <a:prstGeom prst="roundRect">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b="1" dirty="0" smtClean="0">
                <a:solidFill>
                  <a:srgbClr val="008000"/>
                </a:solidFill>
              </a:rPr>
              <a:t>自分</a:t>
            </a:r>
            <a:r>
              <a:rPr kumimoji="1" lang="ja-JP" altLang="en-US" sz="1600" b="1" dirty="0" smtClean="0">
                <a:solidFill>
                  <a:srgbClr val="008000"/>
                </a:solidFill>
              </a:rPr>
              <a:t>で</a:t>
            </a:r>
            <a:r>
              <a:rPr kumimoji="1" lang="ja-JP" altLang="en-US" b="1" dirty="0" smtClean="0">
                <a:solidFill>
                  <a:srgbClr val="008000"/>
                </a:solidFill>
              </a:rPr>
              <a:t>守</a:t>
            </a:r>
            <a:r>
              <a:rPr kumimoji="1" lang="ja-JP" altLang="en-US" sz="1600" b="1" dirty="0" smtClean="0">
                <a:solidFill>
                  <a:srgbClr val="008000"/>
                </a:solidFill>
              </a:rPr>
              <a:t>る</a:t>
            </a:r>
          </a:p>
          <a:p>
            <a:pPr algn="ctr"/>
            <a:r>
              <a:rPr kumimoji="1" lang="ja-JP" altLang="en-US" b="1" dirty="0" smtClean="0">
                <a:solidFill>
                  <a:srgbClr val="008000"/>
                </a:solidFill>
              </a:rPr>
              <a:t>みんな</a:t>
            </a:r>
            <a:r>
              <a:rPr kumimoji="1" lang="ja-JP" altLang="en-US" sz="1600" b="1" dirty="0" smtClean="0">
                <a:solidFill>
                  <a:srgbClr val="008000"/>
                </a:solidFill>
              </a:rPr>
              <a:t>で</a:t>
            </a:r>
            <a:r>
              <a:rPr kumimoji="1" lang="ja-JP" altLang="en-US" b="1" dirty="0" smtClean="0">
                <a:solidFill>
                  <a:srgbClr val="008000"/>
                </a:solidFill>
              </a:rPr>
              <a:t>守</a:t>
            </a:r>
            <a:r>
              <a:rPr kumimoji="1" lang="ja-JP" altLang="en-US" sz="1600" b="1" dirty="0" smtClean="0">
                <a:solidFill>
                  <a:srgbClr val="008000"/>
                </a:solidFill>
              </a:rPr>
              <a:t>る</a:t>
            </a:r>
          </a:p>
          <a:p>
            <a:pPr algn="ctr"/>
            <a:r>
              <a:rPr kumimoji="1" lang="ja-JP" altLang="en-US" b="1" dirty="0" smtClean="0">
                <a:solidFill>
                  <a:srgbClr val="008000"/>
                </a:solidFill>
              </a:rPr>
              <a:t>防災教育</a:t>
            </a:r>
          </a:p>
        </p:txBody>
      </p:sp>
      <p:sp>
        <p:nvSpPr>
          <p:cNvPr id="7" name="角丸四角形 6"/>
          <p:cNvSpPr/>
          <p:nvPr/>
        </p:nvSpPr>
        <p:spPr>
          <a:xfrm>
            <a:off x="2636357" y="5559395"/>
            <a:ext cx="2058477" cy="415498"/>
          </a:xfrm>
          <a:prstGeom prst="roundRect">
            <a:avLst>
              <a:gd name="adj" fmla="val 1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just"/>
            <a:r>
              <a:rPr lang="ja-JP" altLang="en-US" sz="900" dirty="0" smtClean="0">
                <a:solidFill>
                  <a:schemeClr val="tx1"/>
                </a:solidFill>
                <a:latin typeface="UD デジタル 教科書体 NP-R" panose="02020400000000000000" pitchFamily="18" charset="-128"/>
                <a:ea typeface="UD デジタル 教科書体 NP-R" panose="02020400000000000000" pitchFamily="18" charset="-128"/>
              </a:rPr>
              <a:t>本事業は、</a:t>
            </a:r>
            <a:r>
              <a:rPr lang="en-US" altLang="ja-JP" sz="900" dirty="0" smtClean="0">
                <a:solidFill>
                  <a:schemeClr val="tx1"/>
                </a:solidFill>
                <a:latin typeface="UD デジタル 教科書体 NP-R" panose="02020400000000000000" pitchFamily="18" charset="-128"/>
                <a:ea typeface="UD デジタル 教科書体 NP-R" panose="02020400000000000000" pitchFamily="18" charset="-128"/>
              </a:rPr>
              <a:t>SDG</a:t>
            </a:r>
            <a:r>
              <a:rPr lang="ja-JP" altLang="en-US" sz="900" dirty="0" err="1" smtClean="0">
                <a:solidFill>
                  <a:schemeClr val="tx1"/>
                </a:solidFill>
                <a:latin typeface="UD デジタル 教科書体 NP-R" panose="02020400000000000000" pitchFamily="18" charset="-128"/>
                <a:ea typeface="UD デジタル 教科書体 NP-R" panose="02020400000000000000" pitchFamily="18" charset="-128"/>
              </a:rPr>
              <a:t>ｓ</a:t>
            </a:r>
            <a:r>
              <a:rPr lang="ja-JP" altLang="en-US" sz="900" dirty="0" smtClean="0">
                <a:solidFill>
                  <a:schemeClr val="tx1"/>
                </a:solidFill>
                <a:latin typeface="UD デジタル 教科書体 NP-R" panose="02020400000000000000" pitchFamily="18" charset="-128"/>
                <a:ea typeface="UD デジタル 教科書体 NP-R" panose="02020400000000000000" pitchFamily="18" charset="-128"/>
              </a:rPr>
              <a:t>のうち</a:t>
            </a:r>
            <a:endParaRPr lang="en-US" altLang="ja-JP" sz="9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900" dirty="0" smtClean="0">
                <a:solidFill>
                  <a:schemeClr val="tx1"/>
                </a:solidFill>
                <a:latin typeface="UD デジタル 教科書体 NP-R" panose="02020400000000000000" pitchFamily="18" charset="-128"/>
                <a:ea typeface="UD デジタル 教科書体 NP-R" panose="02020400000000000000" pitchFamily="18" charset="-128"/>
              </a:rPr>
              <a:t>ゴール</a:t>
            </a:r>
            <a:r>
              <a:rPr lang="en-US" altLang="ja-JP" sz="900" dirty="0" smtClean="0">
                <a:solidFill>
                  <a:schemeClr val="tx1"/>
                </a:solidFill>
                <a:latin typeface="UD デジタル 教科書体 NP-R" panose="02020400000000000000" pitchFamily="18" charset="-128"/>
                <a:ea typeface="UD デジタル 教科書体 NP-R" panose="02020400000000000000" pitchFamily="18" charset="-128"/>
              </a:rPr>
              <a:t>11</a:t>
            </a:r>
            <a:r>
              <a:rPr lang="ja-JP" altLang="en-US" sz="900" dirty="0" smtClean="0">
                <a:solidFill>
                  <a:schemeClr val="tx1"/>
                </a:solidFill>
                <a:latin typeface="UD デジタル 教科書体 NP-R" panose="02020400000000000000" pitchFamily="18" charset="-128"/>
                <a:ea typeface="UD デジタル 教科書体 NP-R" panose="02020400000000000000" pitchFamily="18" charset="-128"/>
              </a:rPr>
              <a:t>に関連するものです。</a:t>
            </a:r>
            <a:endParaRPr lang="en-US" altLang="ja-JP" sz="9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900" dirty="0">
                <a:solidFill>
                  <a:schemeClr val="tx1"/>
                </a:solidFill>
                <a:latin typeface="UD デジタル 教科書体 NP-R" panose="02020400000000000000" pitchFamily="18" charset="-128"/>
                <a:ea typeface="UD デジタル 教科書体 NP-R" panose="02020400000000000000" pitchFamily="18" charset="-128"/>
              </a:rPr>
              <a:t>　</a:t>
            </a:r>
            <a:endParaRPr lang="en-US" altLang="ja-JP" sz="900" dirty="0">
              <a:solidFill>
                <a:schemeClr val="tx1"/>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484482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21226" y="486940"/>
            <a:ext cx="4220145" cy="473329"/>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教科等</a:t>
            </a:r>
            <a:r>
              <a:rPr lang="ja-JP" altLang="en-US" sz="1600" b="1" cap="none" spc="0" dirty="0" smtClean="0">
                <a:ln w="0"/>
                <a:solidFill>
                  <a:schemeClr val="accent6">
                    <a:lumMod val="75000"/>
                  </a:schemeClr>
                </a:solidFill>
                <a:latin typeface="+mn-ea"/>
              </a:rPr>
              <a:t>：</a:t>
            </a:r>
            <a:endParaRPr lang="ja-JP" altLang="en-US" sz="1600" b="1" cap="none" spc="0" dirty="0">
              <a:ln w="0"/>
              <a:solidFill>
                <a:schemeClr val="bg1"/>
              </a:solidFill>
              <a:latin typeface="+mn-ea"/>
            </a:endParaRPr>
          </a:p>
        </p:txBody>
      </p:sp>
      <p:sp>
        <p:nvSpPr>
          <p:cNvPr id="5" name="テキスト ボックス 4"/>
          <p:cNvSpPr txBox="1"/>
          <p:nvPr/>
        </p:nvSpPr>
        <p:spPr>
          <a:xfrm>
            <a:off x="4953771" y="65761"/>
            <a:ext cx="1812043" cy="250470"/>
          </a:xfrm>
          <a:prstGeom prst="rect">
            <a:avLst/>
          </a:prstGeom>
          <a:ln>
            <a:noFill/>
          </a:ln>
        </p:spPr>
        <p:style>
          <a:lnRef idx="2">
            <a:schemeClr val="dk1"/>
          </a:lnRef>
          <a:fillRef idx="1">
            <a:schemeClr val="lt1"/>
          </a:fillRef>
          <a:effectRef idx="0">
            <a:schemeClr val="dk1"/>
          </a:effectRef>
          <a:fontRef idx="minor">
            <a:schemeClr val="dk1"/>
          </a:fontRef>
        </p:style>
        <p:txBody>
          <a:bodyPr wrap="square" tIns="72000" rtlCol="0">
            <a:noAutofit/>
          </a:bodyPr>
          <a:lstStyle/>
          <a:p>
            <a:pPr algn="ctr"/>
            <a:r>
              <a:rPr kumimoji="1" lang="ja-JP" altLang="en-US" sz="1200" b="1" dirty="0" smtClean="0">
                <a:latin typeface="游ゴシック" panose="020B0400000000000000" pitchFamily="50" charset="-128"/>
                <a:ea typeface="游ゴシック" panose="020B0400000000000000" pitchFamily="50" charset="-128"/>
              </a:rPr>
              <a:t>防災教育資料</a:t>
            </a:r>
            <a:endParaRPr lang="ja-JP" altLang="en-US" sz="1200" b="1" dirty="0">
              <a:latin typeface="游ゴシック" panose="020B0400000000000000" pitchFamily="50" charset="-128"/>
              <a:ea typeface="游ゴシック" panose="020B0400000000000000" pitchFamily="50" charset="-128"/>
            </a:endParaRPr>
          </a:p>
          <a:p>
            <a:pPr algn="ctr"/>
            <a:endParaRPr kumimoji="1" lang="en-US" altLang="ja-JP" sz="1050" b="1" dirty="0">
              <a:latin typeface="游ゴシック" panose="020B0400000000000000" pitchFamily="50" charset="-128"/>
              <a:ea typeface="游ゴシック" panose="020B0400000000000000" pitchFamily="50" charset="-128"/>
            </a:endParaRPr>
          </a:p>
        </p:txBody>
      </p:sp>
      <p:sp>
        <p:nvSpPr>
          <p:cNvPr id="22" name="角丸四角形 21"/>
          <p:cNvSpPr/>
          <p:nvPr/>
        </p:nvSpPr>
        <p:spPr>
          <a:xfrm>
            <a:off x="4567070" y="497165"/>
            <a:ext cx="2069703" cy="470644"/>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r>
              <a:rPr kumimoji="1" lang="ja-JP" altLang="en-US" sz="1600" b="1" dirty="0">
                <a:solidFill>
                  <a:srgbClr val="008000"/>
                </a:solidFill>
              </a:rPr>
              <a:t>授業日　　月　</a:t>
            </a:r>
            <a:r>
              <a:rPr kumimoji="1" lang="ja-JP" altLang="en-US" sz="1600" b="1" dirty="0" smtClean="0">
                <a:solidFill>
                  <a:srgbClr val="008000"/>
                </a:solidFill>
              </a:rPr>
              <a:t>　日</a:t>
            </a:r>
            <a:endParaRPr kumimoji="1" lang="ja-JP" altLang="en-US" sz="1600" b="1" dirty="0">
              <a:solidFill>
                <a:srgbClr val="008000"/>
              </a:solidFill>
            </a:endParaRPr>
          </a:p>
        </p:txBody>
      </p:sp>
      <p:sp>
        <p:nvSpPr>
          <p:cNvPr id="21" name="テキスト ボックス 20"/>
          <p:cNvSpPr txBox="1"/>
          <p:nvPr/>
        </p:nvSpPr>
        <p:spPr>
          <a:xfrm>
            <a:off x="221226" y="1179425"/>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学んだことをまとめよう</a:t>
            </a:r>
          </a:p>
        </p:txBody>
      </p:sp>
      <p:sp>
        <p:nvSpPr>
          <p:cNvPr id="40" name="テキスト ボックス 39">
            <a:extLst>
              <a:ext uri="{FF2B5EF4-FFF2-40B4-BE49-F238E27FC236}">
                <a16:creationId xmlns:a16="http://schemas.microsoft.com/office/drawing/2014/main" id="{B3487BC1-4D69-44BF-A97A-E9AED647E410}"/>
              </a:ext>
            </a:extLst>
          </p:cNvPr>
          <p:cNvSpPr txBox="1"/>
          <p:nvPr/>
        </p:nvSpPr>
        <p:spPr>
          <a:xfrm>
            <a:off x="281254" y="1574144"/>
            <a:ext cx="6217675" cy="1310956"/>
          </a:xfrm>
          <a:prstGeom prst="rect">
            <a:avLst/>
          </a:prstGeom>
          <a:solidFill>
            <a:schemeClr val="bg1"/>
          </a:solidFill>
          <a:ln w="38100">
            <a:solidFill>
              <a:srgbClr val="92D050"/>
            </a:solidFill>
          </a:ln>
        </p:spPr>
        <p:txBody>
          <a:bodyPr wrap="square" rtlCol="0">
            <a:noAutofit/>
          </a:bodyPr>
          <a:lstStyle/>
          <a:p>
            <a:r>
              <a:rPr kumimoji="1" lang="ja-JP" altLang="en-US"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単元名「　　　　　　　　　　　　　　　　　　　　　　　　」</a:t>
            </a:r>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pPr>
              <a:lnSpc>
                <a:spcPct val="150000"/>
              </a:lnSpc>
            </a:pPr>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sp>
        <p:nvSpPr>
          <p:cNvPr id="43" name="テキスト ボックス 42">
            <a:extLst>
              <a:ext uri="{FF2B5EF4-FFF2-40B4-BE49-F238E27FC236}">
                <a16:creationId xmlns:a16="http://schemas.microsoft.com/office/drawing/2014/main" id="{8DACF45F-5CE9-4872-A215-8973C9D198CB}"/>
              </a:ext>
            </a:extLst>
          </p:cNvPr>
          <p:cNvSpPr txBox="1"/>
          <p:nvPr/>
        </p:nvSpPr>
        <p:spPr>
          <a:xfrm>
            <a:off x="221226" y="2948383"/>
            <a:ext cx="560807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安全で安心な社会づくりに生かせることについて考えよう</a:t>
            </a:r>
          </a:p>
        </p:txBody>
      </p:sp>
      <p:sp>
        <p:nvSpPr>
          <p:cNvPr id="62" name="テキスト ボックス 61">
            <a:extLst>
              <a:ext uri="{FF2B5EF4-FFF2-40B4-BE49-F238E27FC236}">
                <a16:creationId xmlns:a16="http://schemas.microsoft.com/office/drawing/2014/main" id="{26C0AE5A-ABF4-4A91-98E8-0DE1CEA8E532}"/>
              </a:ext>
            </a:extLst>
          </p:cNvPr>
          <p:cNvSpPr txBox="1"/>
          <p:nvPr/>
        </p:nvSpPr>
        <p:spPr>
          <a:xfrm>
            <a:off x="259326" y="3350219"/>
            <a:ext cx="6217675" cy="1310955"/>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30" name="直線コネクタ 29">
            <a:extLst>
              <a:ext uri="{FF2B5EF4-FFF2-40B4-BE49-F238E27FC236}">
                <a16:creationId xmlns:a16="http://schemas.microsoft.com/office/drawing/2014/main" id="{74F395B7-7146-425D-8171-7EA49F0C9D96}"/>
              </a:ext>
            </a:extLst>
          </p:cNvPr>
          <p:cNvCxnSpPr>
            <a:cxnSpLocks/>
          </p:cNvCxnSpPr>
          <p:nvPr/>
        </p:nvCxnSpPr>
        <p:spPr>
          <a:xfrm>
            <a:off x="359751" y="1896246"/>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EFDF6530-59C8-4C3D-900B-A5BD8C742E0D}"/>
              </a:ext>
            </a:extLst>
          </p:cNvPr>
          <p:cNvCxnSpPr>
            <a:cxnSpLocks/>
          </p:cNvCxnSpPr>
          <p:nvPr/>
        </p:nvCxnSpPr>
        <p:spPr>
          <a:xfrm>
            <a:off x="359751" y="2235730"/>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2D8842-7C74-4D84-92A9-CEA4E1775E35}"/>
              </a:ext>
            </a:extLst>
          </p:cNvPr>
          <p:cNvCxnSpPr>
            <a:cxnSpLocks/>
          </p:cNvCxnSpPr>
          <p:nvPr/>
        </p:nvCxnSpPr>
        <p:spPr>
          <a:xfrm>
            <a:off x="359751" y="2540974"/>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19BE2CEB-DEDE-4E92-AB5F-F82E0710D5BE}"/>
              </a:ext>
            </a:extLst>
          </p:cNvPr>
          <p:cNvCxnSpPr>
            <a:cxnSpLocks/>
          </p:cNvCxnSpPr>
          <p:nvPr/>
        </p:nvCxnSpPr>
        <p:spPr>
          <a:xfrm>
            <a:off x="337823" y="3672322"/>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C5A89F97-82DB-47E8-8EC3-30F03BC121CB}"/>
              </a:ext>
            </a:extLst>
          </p:cNvPr>
          <p:cNvCxnSpPr>
            <a:cxnSpLocks/>
          </p:cNvCxnSpPr>
          <p:nvPr/>
        </p:nvCxnSpPr>
        <p:spPr>
          <a:xfrm>
            <a:off x="337823" y="4011806"/>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0C1398C9-A957-47EF-9E61-E89756905BC8}"/>
              </a:ext>
            </a:extLst>
          </p:cNvPr>
          <p:cNvCxnSpPr>
            <a:cxnSpLocks/>
          </p:cNvCxnSpPr>
          <p:nvPr/>
        </p:nvCxnSpPr>
        <p:spPr>
          <a:xfrm>
            <a:off x="337823" y="4317050"/>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66" name="正方形/長方形 65">
            <a:extLst>
              <a:ext uri="{FF2B5EF4-FFF2-40B4-BE49-F238E27FC236}">
                <a16:creationId xmlns:a16="http://schemas.microsoft.com/office/drawing/2014/main" id="{EBF98497-1179-48A9-B509-D3D4F7FD03AC}"/>
              </a:ext>
            </a:extLst>
          </p:cNvPr>
          <p:cNvSpPr/>
          <p:nvPr/>
        </p:nvSpPr>
        <p:spPr>
          <a:xfrm>
            <a:off x="228975" y="5250905"/>
            <a:ext cx="4220145" cy="473329"/>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教科等</a:t>
            </a:r>
            <a:r>
              <a:rPr lang="ja-JP" altLang="en-US" sz="1600" b="1" cap="none" spc="0" dirty="0" smtClean="0">
                <a:ln w="0"/>
                <a:solidFill>
                  <a:schemeClr val="accent6">
                    <a:lumMod val="75000"/>
                  </a:schemeClr>
                </a:solidFill>
                <a:latin typeface="+mn-ea"/>
              </a:rPr>
              <a:t>：</a:t>
            </a:r>
            <a:endParaRPr lang="ja-JP" altLang="en-US" sz="1600" b="1" cap="none" spc="0" dirty="0">
              <a:ln w="0"/>
              <a:solidFill>
                <a:schemeClr val="bg1"/>
              </a:solidFill>
              <a:latin typeface="+mn-ea"/>
            </a:endParaRPr>
          </a:p>
        </p:txBody>
      </p:sp>
      <p:sp>
        <p:nvSpPr>
          <p:cNvPr id="67" name="角丸四角形 21">
            <a:extLst>
              <a:ext uri="{FF2B5EF4-FFF2-40B4-BE49-F238E27FC236}">
                <a16:creationId xmlns:a16="http://schemas.microsoft.com/office/drawing/2014/main" id="{2CC8EE1B-43D1-407B-B9EE-D79D1E00B96B}"/>
              </a:ext>
            </a:extLst>
          </p:cNvPr>
          <p:cNvSpPr/>
          <p:nvPr/>
        </p:nvSpPr>
        <p:spPr>
          <a:xfrm>
            <a:off x="4574819" y="5261130"/>
            <a:ext cx="2069703" cy="470644"/>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r>
              <a:rPr kumimoji="1" lang="ja-JP" altLang="en-US" sz="1600" b="1" dirty="0">
                <a:solidFill>
                  <a:srgbClr val="008000"/>
                </a:solidFill>
              </a:rPr>
              <a:t>授業日　　月　</a:t>
            </a:r>
            <a:r>
              <a:rPr kumimoji="1" lang="ja-JP" altLang="en-US" sz="1600" b="1" dirty="0" smtClean="0">
                <a:solidFill>
                  <a:srgbClr val="008000"/>
                </a:solidFill>
              </a:rPr>
              <a:t>　日</a:t>
            </a:r>
            <a:endParaRPr kumimoji="1" lang="ja-JP" altLang="en-US" sz="1600" b="1" dirty="0">
              <a:solidFill>
                <a:srgbClr val="008000"/>
              </a:solidFill>
            </a:endParaRPr>
          </a:p>
        </p:txBody>
      </p:sp>
      <p:sp>
        <p:nvSpPr>
          <p:cNvPr id="68" name="テキスト ボックス 67">
            <a:extLst>
              <a:ext uri="{FF2B5EF4-FFF2-40B4-BE49-F238E27FC236}">
                <a16:creationId xmlns:a16="http://schemas.microsoft.com/office/drawing/2014/main" id="{7B78BB29-B7B7-4F1E-B67C-63B958A3A4E2}"/>
              </a:ext>
            </a:extLst>
          </p:cNvPr>
          <p:cNvSpPr txBox="1"/>
          <p:nvPr/>
        </p:nvSpPr>
        <p:spPr>
          <a:xfrm>
            <a:off x="228975" y="5943390"/>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学んだことをまとめよう</a:t>
            </a:r>
          </a:p>
        </p:txBody>
      </p:sp>
      <p:sp>
        <p:nvSpPr>
          <p:cNvPr id="69" name="テキスト ボックス 68">
            <a:extLst>
              <a:ext uri="{FF2B5EF4-FFF2-40B4-BE49-F238E27FC236}">
                <a16:creationId xmlns:a16="http://schemas.microsoft.com/office/drawing/2014/main" id="{93BA97F1-172C-4C14-98B5-E0A48614FEB5}"/>
              </a:ext>
            </a:extLst>
          </p:cNvPr>
          <p:cNvSpPr txBox="1"/>
          <p:nvPr/>
        </p:nvSpPr>
        <p:spPr>
          <a:xfrm>
            <a:off x="289003" y="6338109"/>
            <a:ext cx="6217675" cy="1310956"/>
          </a:xfrm>
          <a:prstGeom prst="rect">
            <a:avLst/>
          </a:prstGeom>
          <a:solidFill>
            <a:schemeClr val="bg1"/>
          </a:solidFill>
          <a:ln w="38100">
            <a:solidFill>
              <a:srgbClr val="92D050"/>
            </a:solidFill>
          </a:ln>
        </p:spPr>
        <p:txBody>
          <a:bodyPr wrap="square" rtlCol="0">
            <a:noAutofit/>
          </a:bodyPr>
          <a:lstStyle/>
          <a:p>
            <a:r>
              <a:rPr kumimoji="1" lang="ja-JP" altLang="en-US"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単元名「　　　　　　　　　　　　　　　　　　　　　　　　」</a:t>
            </a:r>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pPr>
              <a:lnSpc>
                <a:spcPct val="150000"/>
              </a:lnSpc>
            </a:pPr>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sp>
        <p:nvSpPr>
          <p:cNvPr id="70" name="テキスト ボックス 69">
            <a:extLst>
              <a:ext uri="{FF2B5EF4-FFF2-40B4-BE49-F238E27FC236}">
                <a16:creationId xmlns:a16="http://schemas.microsoft.com/office/drawing/2014/main" id="{0C11D3D1-6106-4173-8ADA-4566B366568E}"/>
              </a:ext>
            </a:extLst>
          </p:cNvPr>
          <p:cNvSpPr txBox="1"/>
          <p:nvPr/>
        </p:nvSpPr>
        <p:spPr>
          <a:xfrm>
            <a:off x="228975" y="7712348"/>
            <a:ext cx="560807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安全で安心な社会づくりに生かせることについて考えよう</a:t>
            </a:r>
          </a:p>
        </p:txBody>
      </p:sp>
      <p:sp>
        <p:nvSpPr>
          <p:cNvPr id="72" name="テキスト ボックス 71">
            <a:extLst>
              <a:ext uri="{FF2B5EF4-FFF2-40B4-BE49-F238E27FC236}">
                <a16:creationId xmlns:a16="http://schemas.microsoft.com/office/drawing/2014/main" id="{903D919C-D7DD-45D3-A6E0-4ED936BE09A0}"/>
              </a:ext>
            </a:extLst>
          </p:cNvPr>
          <p:cNvSpPr txBox="1"/>
          <p:nvPr/>
        </p:nvSpPr>
        <p:spPr>
          <a:xfrm>
            <a:off x="267075" y="8114184"/>
            <a:ext cx="6217675" cy="1310955"/>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73" name="直線コネクタ 72">
            <a:extLst>
              <a:ext uri="{FF2B5EF4-FFF2-40B4-BE49-F238E27FC236}">
                <a16:creationId xmlns:a16="http://schemas.microsoft.com/office/drawing/2014/main" id="{906FAA1B-B24D-4A5F-B6D2-4923C3C3021D}"/>
              </a:ext>
            </a:extLst>
          </p:cNvPr>
          <p:cNvCxnSpPr>
            <a:cxnSpLocks/>
          </p:cNvCxnSpPr>
          <p:nvPr/>
        </p:nvCxnSpPr>
        <p:spPr>
          <a:xfrm>
            <a:off x="367500" y="6660211"/>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4" name="直線コネクタ 73">
            <a:extLst>
              <a:ext uri="{FF2B5EF4-FFF2-40B4-BE49-F238E27FC236}">
                <a16:creationId xmlns:a16="http://schemas.microsoft.com/office/drawing/2014/main" id="{CBA924A9-2DD0-4A8E-8D05-A1D14B898F37}"/>
              </a:ext>
            </a:extLst>
          </p:cNvPr>
          <p:cNvCxnSpPr>
            <a:cxnSpLocks/>
          </p:cNvCxnSpPr>
          <p:nvPr/>
        </p:nvCxnSpPr>
        <p:spPr>
          <a:xfrm>
            <a:off x="367500" y="6999695"/>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5" name="直線コネクタ 74">
            <a:extLst>
              <a:ext uri="{FF2B5EF4-FFF2-40B4-BE49-F238E27FC236}">
                <a16:creationId xmlns:a16="http://schemas.microsoft.com/office/drawing/2014/main" id="{AECF48C6-CB9F-41F3-93BE-850B68D6E444}"/>
              </a:ext>
            </a:extLst>
          </p:cNvPr>
          <p:cNvCxnSpPr>
            <a:cxnSpLocks/>
          </p:cNvCxnSpPr>
          <p:nvPr/>
        </p:nvCxnSpPr>
        <p:spPr>
          <a:xfrm>
            <a:off x="367500" y="7304939"/>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直線コネクタ 75">
            <a:extLst>
              <a:ext uri="{FF2B5EF4-FFF2-40B4-BE49-F238E27FC236}">
                <a16:creationId xmlns:a16="http://schemas.microsoft.com/office/drawing/2014/main" id="{833F7534-52C5-41A7-8D38-4D3B905488F0}"/>
              </a:ext>
            </a:extLst>
          </p:cNvPr>
          <p:cNvCxnSpPr>
            <a:cxnSpLocks/>
          </p:cNvCxnSpPr>
          <p:nvPr/>
        </p:nvCxnSpPr>
        <p:spPr>
          <a:xfrm>
            <a:off x="345572" y="8436287"/>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7" name="直線コネクタ 76">
            <a:extLst>
              <a:ext uri="{FF2B5EF4-FFF2-40B4-BE49-F238E27FC236}">
                <a16:creationId xmlns:a16="http://schemas.microsoft.com/office/drawing/2014/main" id="{8B420EA1-A5D4-4D16-BBF6-97A5C68125E9}"/>
              </a:ext>
            </a:extLst>
          </p:cNvPr>
          <p:cNvCxnSpPr>
            <a:cxnSpLocks/>
          </p:cNvCxnSpPr>
          <p:nvPr/>
        </p:nvCxnSpPr>
        <p:spPr>
          <a:xfrm>
            <a:off x="345572" y="8775771"/>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8" name="直線コネクタ 77">
            <a:extLst>
              <a:ext uri="{FF2B5EF4-FFF2-40B4-BE49-F238E27FC236}">
                <a16:creationId xmlns:a16="http://schemas.microsoft.com/office/drawing/2014/main" id="{EE4DFE34-9648-4025-BDE8-4A1563009A95}"/>
              </a:ext>
            </a:extLst>
          </p:cNvPr>
          <p:cNvCxnSpPr>
            <a:cxnSpLocks/>
          </p:cNvCxnSpPr>
          <p:nvPr/>
        </p:nvCxnSpPr>
        <p:spPr>
          <a:xfrm>
            <a:off x="345572" y="9081015"/>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5130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21226" y="486940"/>
            <a:ext cx="4220145" cy="473329"/>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教科等</a:t>
            </a:r>
            <a:r>
              <a:rPr lang="ja-JP" altLang="en-US" sz="1600" b="1" cap="none" spc="0" dirty="0" smtClean="0">
                <a:ln w="0"/>
                <a:solidFill>
                  <a:schemeClr val="accent6">
                    <a:lumMod val="75000"/>
                  </a:schemeClr>
                </a:solidFill>
                <a:latin typeface="+mn-ea"/>
              </a:rPr>
              <a:t>：</a:t>
            </a:r>
            <a:endParaRPr lang="ja-JP" altLang="en-US" sz="1600" b="1" cap="none" spc="0" dirty="0">
              <a:ln w="0"/>
              <a:solidFill>
                <a:schemeClr val="bg1"/>
              </a:solidFill>
              <a:latin typeface="+mn-ea"/>
            </a:endParaRPr>
          </a:p>
        </p:txBody>
      </p:sp>
      <p:sp>
        <p:nvSpPr>
          <p:cNvPr id="5" name="テキスト ボックス 4"/>
          <p:cNvSpPr txBox="1"/>
          <p:nvPr/>
        </p:nvSpPr>
        <p:spPr>
          <a:xfrm>
            <a:off x="4953771" y="65761"/>
            <a:ext cx="1812043" cy="250470"/>
          </a:xfrm>
          <a:prstGeom prst="rect">
            <a:avLst/>
          </a:prstGeom>
          <a:ln>
            <a:noFill/>
          </a:ln>
        </p:spPr>
        <p:style>
          <a:lnRef idx="2">
            <a:schemeClr val="dk1"/>
          </a:lnRef>
          <a:fillRef idx="1">
            <a:schemeClr val="lt1"/>
          </a:fillRef>
          <a:effectRef idx="0">
            <a:schemeClr val="dk1"/>
          </a:effectRef>
          <a:fontRef idx="minor">
            <a:schemeClr val="dk1"/>
          </a:fontRef>
        </p:style>
        <p:txBody>
          <a:bodyPr wrap="square" tIns="72000" rtlCol="0">
            <a:noAutofit/>
          </a:bodyPr>
          <a:lstStyle/>
          <a:p>
            <a:pPr algn="ctr"/>
            <a:r>
              <a:rPr kumimoji="1" lang="ja-JP" altLang="en-US" sz="1200" b="1" dirty="0" smtClean="0">
                <a:latin typeface="游ゴシック" panose="020B0400000000000000" pitchFamily="50" charset="-128"/>
                <a:ea typeface="游ゴシック" panose="020B0400000000000000" pitchFamily="50" charset="-128"/>
              </a:rPr>
              <a:t>防災教育資料</a:t>
            </a:r>
            <a:endParaRPr lang="ja-JP" altLang="en-US" sz="1200" b="1" dirty="0">
              <a:latin typeface="游ゴシック" panose="020B0400000000000000" pitchFamily="50" charset="-128"/>
              <a:ea typeface="游ゴシック" panose="020B0400000000000000" pitchFamily="50" charset="-128"/>
            </a:endParaRPr>
          </a:p>
          <a:p>
            <a:pPr algn="ctr"/>
            <a:endParaRPr kumimoji="1" lang="en-US" altLang="ja-JP" sz="1050" b="1" dirty="0">
              <a:latin typeface="游ゴシック" panose="020B0400000000000000" pitchFamily="50" charset="-128"/>
              <a:ea typeface="游ゴシック" panose="020B0400000000000000" pitchFamily="50" charset="-128"/>
            </a:endParaRPr>
          </a:p>
        </p:txBody>
      </p:sp>
      <p:sp>
        <p:nvSpPr>
          <p:cNvPr id="22" name="角丸四角形 21"/>
          <p:cNvSpPr/>
          <p:nvPr/>
        </p:nvSpPr>
        <p:spPr>
          <a:xfrm>
            <a:off x="4567070" y="497165"/>
            <a:ext cx="2069703" cy="470644"/>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r>
              <a:rPr kumimoji="1" lang="ja-JP" altLang="en-US" sz="1600" b="1" dirty="0">
                <a:solidFill>
                  <a:srgbClr val="008000"/>
                </a:solidFill>
              </a:rPr>
              <a:t>授業日　　月　</a:t>
            </a:r>
            <a:r>
              <a:rPr kumimoji="1" lang="ja-JP" altLang="en-US" sz="1600" b="1" dirty="0" smtClean="0">
                <a:solidFill>
                  <a:srgbClr val="008000"/>
                </a:solidFill>
              </a:rPr>
              <a:t>　日</a:t>
            </a:r>
            <a:endParaRPr kumimoji="1" lang="ja-JP" altLang="en-US" sz="1600" b="1" dirty="0">
              <a:solidFill>
                <a:srgbClr val="008000"/>
              </a:solidFill>
            </a:endParaRPr>
          </a:p>
        </p:txBody>
      </p:sp>
      <p:sp>
        <p:nvSpPr>
          <p:cNvPr id="21" name="テキスト ボックス 20"/>
          <p:cNvSpPr txBox="1"/>
          <p:nvPr/>
        </p:nvSpPr>
        <p:spPr>
          <a:xfrm>
            <a:off x="221226" y="1179425"/>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学んだことをまとめよう</a:t>
            </a:r>
          </a:p>
        </p:txBody>
      </p:sp>
      <p:sp>
        <p:nvSpPr>
          <p:cNvPr id="40" name="テキスト ボックス 39">
            <a:extLst>
              <a:ext uri="{FF2B5EF4-FFF2-40B4-BE49-F238E27FC236}">
                <a16:creationId xmlns:a16="http://schemas.microsoft.com/office/drawing/2014/main" id="{B3487BC1-4D69-44BF-A97A-E9AED647E410}"/>
              </a:ext>
            </a:extLst>
          </p:cNvPr>
          <p:cNvSpPr txBox="1"/>
          <p:nvPr/>
        </p:nvSpPr>
        <p:spPr>
          <a:xfrm>
            <a:off x="281254" y="1574144"/>
            <a:ext cx="6217675" cy="1310956"/>
          </a:xfrm>
          <a:prstGeom prst="rect">
            <a:avLst/>
          </a:prstGeom>
          <a:solidFill>
            <a:schemeClr val="bg1"/>
          </a:solidFill>
          <a:ln w="38100">
            <a:solidFill>
              <a:srgbClr val="92D050"/>
            </a:solidFill>
          </a:ln>
        </p:spPr>
        <p:txBody>
          <a:bodyPr wrap="square" rtlCol="0">
            <a:noAutofit/>
          </a:bodyPr>
          <a:lstStyle/>
          <a:p>
            <a:r>
              <a:rPr kumimoji="1" lang="ja-JP" altLang="en-US"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単元名「　　　　　　　　　　　　　　　　　　　　　　　　」</a:t>
            </a:r>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pPr>
              <a:lnSpc>
                <a:spcPct val="150000"/>
              </a:lnSpc>
            </a:pPr>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sp>
        <p:nvSpPr>
          <p:cNvPr id="43" name="テキスト ボックス 42">
            <a:extLst>
              <a:ext uri="{FF2B5EF4-FFF2-40B4-BE49-F238E27FC236}">
                <a16:creationId xmlns:a16="http://schemas.microsoft.com/office/drawing/2014/main" id="{8DACF45F-5CE9-4872-A215-8973C9D198CB}"/>
              </a:ext>
            </a:extLst>
          </p:cNvPr>
          <p:cNvSpPr txBox="1"/>
          <p:nvPr/>
        </p:nvSpPr>
        <p:spPr>
          <a:xfrm>
            <a:off x="221226" y="2948383"/>
            <a:ext cx="560807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安全で安心な社会づくりに生かせることについて考えよう</a:t>
            </a:r>
          </a:p>
        </p:txBody>
      </p:sp>
      <p:sp>
        <p:nvSpPr>
          <p:cNvPr id="62" name="テキスト ボックス 61">
            <a:extLst>
              <a:ext uri="{FF2B5EF4-FFF2-40B4-BE49-F238E27FC236}">
                <a16:creationId xmlns:a16="http://schemas.microsoft.com/office/drawing/2014/main" id="{26C0AE5A-ABF4-4A91-98E8-0DE1CEA8E532}"/>
              </a:ext>
            </a:extLst>
          </p:cNvPr>
          <p:cNvSpPr txBox="1"/>
          <p:nvPr/>
        </p:nvSpPr>
        <p:spPr>
          <a:xfrm>
            <a:off x="259326" y="3350219"/>
            <a:ext cx="6217675" cy="1310955"/>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30" name="直線コネクタ 29">
            <a:extLst>
              <a:ext uri="{FF2B5EF4-FFF2-40B4-BE49-F238E27FC236}">
                <a16:creationId xmlns:a16="http://schemas.microsoft.com/office/drawing/2014/main" id="{74F395B7-7146-425D-8171-7EA49F0C9D96}"/>
              </a:ext>
            </a:extLst>
          </p:cNvPr>
          <p:cNvCxnSpPr>
            <a:cxnSpLocks/>
          </p:cNvCxnSpPr>
          <p:nvPr/>
        </p:nvCxnSpPr>
        <p:spPr>
          <a:xfrm>
            <a:off x="359751" y="1896246"/>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EFDF6530-59C8-4C3D-900B-A5BD8C742E0D}"/>
              </a:ext>
            </a:extLst>
          </p:cNvPr>
          <p:cNvCxnSpPr>
            <a:cxnSpLocks/>
          </p:cNvCxnSpPr>
          <p:nvPr/>
        </p:nvCxnSpPr>
        <p:spPr>
          <a:xfrm>
            <a:off x="359751" y="2235730"/>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2D8842-7C74-4D84-92A9-CEA4E1775E35}"/>
              </a:ext>
            </a:extLst>
          </p:cNvPr>
          <p:cNvCxnSpPr>
            <a:cxnSpLocks/>
          </p:cNvCxnSpPr>
          <p:nvPr/>
        </p:nvCxnSpPr>
        <p:spPr>
          <a:xfrm>
            <a:off x="359751" y="2540974"/>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19BE2CEB-DEDE-4E92-AB5F-F82E0710D5BE}"/>
              </a:ext>
            </a:extLst>
          </p:cNvPr>
          <p:cNvCxnSpPr>
            <a:cxnSpLocks/>
          </p:cNvCxnSpPr>
          <p:nvPr/>
        </p:nvCxnSpPr>
        <p:spPr>
          <a:xfrm>
            <a:off x="337823" y="3672322"/>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C5A89F97-82DB-47E8-8EC3-30F03BC121CB}"/>
              </a:ext>
            </a:extLst>
          </p:cNvPr>
          <p:cNvCxnSpPr>
            <a:cxnSpLocks/>
          </p:cNvCxnSpPr>
          <p:nvPr/>
        </p:nvCxnSpPr>
        <p:spPr>
          <a:xfrm>
            <a:off x="337823" y="4011806"/>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0C1398C9-A957-47EF-9E61-E89756905BC8}"/>
              </a:ext>
            </a:extLst>
          </p:cNvPr>
          <p:cNvCxnSpPr>
            <a:cxnSpLocks/>
          </p:cNvCxnSpPr>
          <p:nvPr/>
        </p:nvCxnSpPr>
        <p:spPr>
          <a:xfrm>
            <a:off x="337823" y="4317050"/>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66" name="正方形/長方形 65">
            <a:extLst>
              <a:ext uri="{FF2B5EF4-FFF2-40B4-BE49-F238E27FC236}">
                <a16:creationId xmlns:a16="http://schemas.microsoft.com/office/drawing/2014/main" id="{EBF98497-1179-48A9-B509-D3D4F7FD03AC}"/>
              </a:ext>
            </a:extLst>
          </p:cNvPr>
          <p:cNvSpPr/>
          <p:nvPr/>
        </p:nvSpPr>
        <p:spPr>
          <a:xfrm>
            <a:off x="228975" y="5250905"/>
            <a:ext cx="4220145" cy="473329"/>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教科等</a:t>
            </a:r>
            <a:r>
              <a:rPr lang="ja-JP" altLang="en-US" sz="1600" b="1" cap="none" spc="0" dirty="0" smtClean="0">
                <a:ln w="0"/>
                <a:solidFill>
                  <a:schemeClr val="accent6">
                    <a:lumMod val="75000"/>
                  </a:schemeClr>
                </a:solidFill>
                <a:latin typeface="+mn-ea"/>
              </a:rPr>
              <a:t>：</a:t>
            </a:r>
            <a:endParaRPr lang="ja-JP" altLang="en-US" sz="1600" b="1" cap="none" spc="0" dirty="0">
              <a:ln w="0"/>
              <a:solidFill>
                <a:schemeClr val="bg1"/>
              </a:solidFill>
              <a:latin typeface="+mn-ea"/>
            </a:endParaRPr>
          </a:p>
        </p:txBody>
      </p:sp>
      <p:sp>
        <p:nvSpPr>
          <p:cNvPr id="67" name="角丸四角形 21">
            <a:extLst>
              <a:ext uri="{FF2B5EF4-FFF2-40B4-BE49-F238E27FC236}">
                <a16:creationId xmlns:a16="http://schemas.microsoft.com/office/drawing/2014/main" id="{2CC8EE1B-43D1-407B-B9EE-D79D1E00B96B}"/>
              </a:ext>
            </a:extLst>
          </p:cNvPr>
          <p:cNvSpPr/>
          <p:nvPr/>
        </p:nvSpPr>
        <p:spPr>
          <a:xfrm>
            <a:off x="4574819" y="5261130"/>
            <a:ext cx="2069703" cy="470644"/>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r>
              <a:rPr kumimoji="1" lang="ja-JP" altLang="en-US" sz="1600" b="1" dirty="0">
                <a:solidFill>
                  <a:srgbClr val="008000"/>
                </a:solidFill>
              </a:rPr>
              <a:t>授業日　　月　</a:t>
            </a:r>
            <a:r>
              <a:rPr kumimoji="1" lang="ja-JP" altLang="en-US" sz="1600" b="1" dirty="0" smtClean="0">
                <a:solidFill>
                  <a:srgbClr val="008000"/>
                </a:solidFill>
              </a:rPr>
              <a:t>　日</a:t>
            </a:r>
            <a:endParaRPr kumimoji="1" lang="ja-JP" altLang="en-US" sz="1600" b="1" dirty="0">
              <a:solidFill>
                <a:srgbClr val="008000"/>
              </a:solidFill>
            </a:endParaRPr>
          </a:p>
        </p:txBody>
      </p:sp>
      <p:sp>
        <p:nvSpPr>
          <p:cNvPr id="68" name="テキスト ボックス 67">
            <a:extLst>
              <a:ext uri="{FF2B5EF4-FFF2-40B4-BE49-F238E27FC236}">
                <a16:creationId xmlns:a16="http://schemas.microsoft.com/office/drawing/2014/main" id="{7B78BB29-B7B7-4F1E-B67C-63B958A3A4E2}"/>
              </a:ext>
            </a:extLst>
          </p:cNvPr>
          <p:cNvSpPr txBox="1"/>
          <p:nvPr/>
        </p:nvSpPr>
        <p:spPr>
          <a:xfrm>
            <a:off x="228975" y="5943390"/>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学んだことをまとめよう</a:t>
            </a:r>
          </a:p>
        </p:txBody>
      </p:sp>
      <p:sp>
        <p:nvSpPr>
          <p:cNvPr id="69" name="テキスト ボックス 68">
            <a:extLst>
              <a:ext uri="{FF2B5EF4-FFF2-40B4-BE49-F238E27FC236}">
                <a16:creationId xmlns:a16="http://schemas.microsoft.com/office/drawing/2014/main" id="{93BA97F1-172C-4C14-98B5-E0A48614FEB5}"/>
              </a:ext>
            </a:extLst>
          </p:cNvPr>
          <p:cNvSpPr txBox="1"/>
          <p:nvPr/>
        </p:nvSpPr>
        <p:spPr>
          <a:xfrm>
            <a:off x="289003" y="6338109"/>
            <a:ext cx="6217675" cy="1310956"/>
          </a:xfrm>
          <a:prstGeom prst="rect">
            <a:avLst/>
          </a:prstGeom>
          <a:solidFill>
            <a:schemeClr val="bg1"/>
          </a:solidFill>
          <a:ln w="38100">
            <a:solidFill>
              <a:srgbClr val="92D050"/>
            </a:solidFill>
          </a:ln>
        </p:spPr>
        <p:txBody>
          <a:bodyPr wrap="square" rtlCol="0">
            <a:noAutofit/>
          </a:bodyPr>
          <a:lstStyle/>
          <a:p>
            <a:r>
              <a:rPr kumimoji="1" lang="ja-JP" altLang="en-US"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単元名「　　　　　　　　　　　　　　　　　　　　　　　　」</a:t>
            </a:r>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pPr>
              <a:lnSpc>
                <a:spcPct val="150000"/>
              </a:lnSpc>
            </a:pPr>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sp>
        <p:nvSpPr>
          <p:cNvPr id="70" name="テキスト ボックス 69">
            <a:extLst>
              <a:ext uri="{FF2B5EF4-FFF2-40B4-BE49-F238E27FC236}">
                <a16:creationId xmlns:a16="http://schemas.microsoft.com/office/drawing/2014/main" id="{0C11D3D1-6106-4173-8ADA-4566B366568E}"/>
              </a:ext>
            </a:extLst>
          </p:cNvPr>
          <p:cNvSpPr txBox="1"/>
          <p:nvPr/>
        </p:nvSpPr>
        <p:spPr>
          <a:xfrm>
            <a:off x="228975" y="7712348"/>
            <a:ext cx="560807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安全で安心な社会づくりに生かせることについて考えよう</a:t>
            </a:r>
          </a:p>
        </p:txBody>
      </p:sp>
      <p:sp>
        <p:nvSpPr>
          <p:cNvPr id="72" name="テキスト ボックス 71">
            <a:extLst>
              <a:ext uri="{FF2B5EF4-FFF2-40B4-BE49-F238E27FC236}">
                <a16:creationId xmlns:a16="http://schemas.microsoft.com/office/drawing/2014/main" id="{903D919C-D7DD-45D3-A6E0-4ED936BE09A0}"/>
              </a:ext>
            </a:extLst>
          </p:cNvPr>
          <p:cNvSpPr txBox="1"/>
          <p:nvPr/>
        </p:nvSpPr>
        <p:spPr>
          <a:xfrm>
            <a:off x="267075" y="8114184"/>
            <a:ext cx="6217675" cy="1310955"/>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73" name="直線コネクタ 72">
            <a:extLst>
              <a:ext uri="{FF2B5EF4-FFF2-40B4-BE49-F238E27FC236}">
                <a16:creationId xmlns:a16="http://schemas.microsoft.com/office/drawing/2014/main" id="{906FAA1B-B24D-4A5F-B6D2-4923C3C3021D}"/>
              </a:ext>
            </a:extLst>
          </p:cNvPr>
          <p:cNvCxnSpPr>
            <a:cxnSpLocks/>
          </p:cNvCxnSpPr>
          <p:nvPr/>
        </p:nvCxnSpPr>
        <p:spPr>
          <a:xfrm>
            <a:off x="367500" y="6660211"/>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4" name="直線コネクタ 73">
            <a:extLst>
              <a:ext uri="{FF2B5EF4-FFF2-40B4-BE49-F238E27FC236}">
                <a16:creationId xmlns:a16="http://schemas.microsoft.com/office/drawing/2014/main" id="{CBA924A9-2DD0-4A8E-8D05-A1D14B898F37}"/>
              </a:ext>
            </a:extLst>
          </p:cNvPr>
          <p:cNvCxnSpPr>
            <a:cxnSpLocks/>
          </p:cNvCxnSpPr>
          <p:nvPr/>
        </p:nvCxnSpPr>
        <p:spPr>
          <a:xfrm>
            <a:off x="367500" y="6999695"/>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5" name="直線コネクタ 74">
            <a:extLst>
              <a:ext uri="{FF2B5EF4-FFF2-40B4-BE49-F238E27FC236}">
                <a16:creationId xmlns:a16="http://schemas.microsoft.com/office/drawing/2014/main" id="{AECF48C6-CB9F-41F3-93BE-850B68D6E444}"/>
              </a:ext>
            </a:extLst>
          </p:cNvPr>
          <p:cNvCxnSpPr>
            <a:cxnSpLocks/>
          </p:cNvCxnSpPr>
          <p:nvPr/>
        </p:nvCxnSpPr>
        <p:spPr>
          <a:xfrm>
            <a:off x="367500" y="7304939"/>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直線コネクタ 75">
            <a:extLst>
              <a:ext uri="{FF2B5EF4-FFF2-40B4-BE49-F238E27FC236}">
                <a16:creationId xmlns:a16="http://schemas.microsoft.com/office/drawing/2014/main" id="{833F7534-52C5-41A7-8D38-4D3B905488F0}"/>
              </a:ext>
            </a:extLst>
          </p:cNvPr>
          <p:cNvCxnSpPr>
            <a:cxnSpLocks/>
          </p:cNvCxnSpPr>
          <p:nvPr/>
        </p:nvCxnSpPr>
        <p:spPr>
          <a:xfrm>
            <a:off x="345572" y="8436287"/>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7" name="直線コネクタ 76">
            <a:extLst>
              <a:ext uri="{FF2B5EF4-FFF2-40B4-BE49-F238E27FC236}">
                <a16:creationId xmlns:a16="http://schemas.microsoft.com/office/drawing/2014/main" id="{8B420EA1-A5D4-4D16-BBF6-97A5C68125E9}"/>
              </a:ext>
            </a:extLst>
          </p:cNvPr>
          <p:cNvCxnSpPr>
            <a:cxnSpLocks/>
          </p:cNvCxnSpPr>
          <p:nvPr/>
        </p:nvCxnSpPr>
        <p:spPr>
          <a:xfrm>
            <a:off x="345572" y="8775771"/>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8" name="直線コネクタ 77">
            <a:extLst>
              <a:ext uri="{FF2B5EF4-FFF2-40B4-BE49-F238E27FC236}">
                <a16:creationId xmlns:a16="http://schemas.microsoft.com/office/drawing/2014/main" id="{EE4DFE34-9648-4025-BDE8-4A1563009A95}"/>
              </a:ext>
            </a:extLst>
          </p:cNvPr>
          <p:cNvCxnSpPr>
            <a:cxnSpLocks/>
          </p:cNvCxnSpPr>
          <p:nvPr/>
        </p:nvCxnSpPr>
        <p:spPr>
          <a:xfrm>
            <a:off x="345572" y="9081015"/>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01827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21226" y="486940"/>
            <a:ext cx="4220145" cy="473329"/>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教科等</a:t>
            </a:r>
            <a:r>
              <a:rPr lang="ja-JP" altLang="en-US" sz="1600" b="1" cap="none" spc="0" dirty="0" smtClean="0">
                <a:ln w="0"/>
                <a:solidFill>
                  <a:schemeClr val="accent6">
                    <a:lumMod val="75000"/>
                  </a:schemeClr>
                </a:solidFill>
                <a:latin typeface="+mn-ea"/>
              </a:rPr>
              <a:t>：</a:t>
            </a:r>
            <a:endParaRPr lang="ja-JP" altLang="en-US" sz="1600" b="1" cap="none" spc="0" dirty="0">
              <a:ln w="0"/>
              <a:solidFill>
                <a:schemeClr val="bg1"/>
              </a:solidFill>
              <a:latin typeface="+mn-ea"/>
            </a:endParaRPr>
          </a:p>
        </p:txBody>
      </p:sp>
      <p:sp>
        <p:nvSpPr>
          <p:cNvPr id="5" name="テキスト ボックス 4"/>
          <p:cNvSpPr txBox="1"/>
          <p:nvPr/>
        </p:nvSpPr>
        <p:spPr>
          <a:xfrm>
            <a:off x="4953771" y="65761"/>
            <a:ext cx="1812043" cy="250470"/>
          </a:xfrm>
          <a:prstGeom prst="rect">
            <a:avLst/>
          </a:prstGeom>
          <a:ln>
            <a:noFill/>
          </a:ln>
        </p:spPr>
        <p:style>
          <a:lnRef idx="2">
            <a:schemeClr val="dk1"/>
          </a:lnRef>
          <a:fillRef idx="1">
            <a:schemeClr val="lt1"/>
          </a:fillRef>
          <a:effectRef idx="0">
            <a:schemeClr val="dk1"/>
          </a:effectRef>
          <a:fontRef idx="minor">
            <a:schemeClr val="dk1"/>
          </a:fontRef>
        </p:style>
        <p:txBody>
          <a:bodyPr wrap="square" tIns="72000" rtlCol="0">
            <a:noAutofit/>
          </a:bodyPr>
          <a:lstStyle/>
          <a:p>
            <a:pPr algn="ctr"/>
            <a:r>
              <a:rPr kumimoji="1" lang="ja-JP" altLang="en-US" sz="1200" b="1" dirty="0">
                <a:latin typeface="游ゴシック" panose="020B0400000000000000" pitchFamily="50" charset="-128"/>
                <a:ea typeface="游ゴシック" panose="020B0400000000000000" pitchFamily="50" charset="-128"/>
              </a:rPr>
              <a:t>防災</a:t>
            </a:r>
            <a:r>
              <a:rPr kumimoji="1" lang="ja-JP" altLang="en-US" sz="1200" b="1" dirty="0" smtClean="0">
                <a:latin typeface="游ゴシック" panose="020B0400000000000000" pitchFamily="50" charset="-128"/>
                <a:ea typeface="游ゴシック" panose="020B0400000000000000" pitchFamily="50" charset="-128"/>
              </a:rPr>
              <a:t>教育資料</a:t>
            </a:r>
            <a:endParaRPr lang="ja-JP" altLang="en-US" sz="1200" b="1" dirty="0">
              <a:latin typeface="游ゴシック" panose="020B0400000000000000" pitchFamily="50" charset="-128"/>
              <a:ea typeface="游ゴシック" panose="020B0400000000000000" pitchFamily="50" charset="-128"/>
            </a:endParaRPr>
          </a:p>
          <a:p>
            <a:pPr algn="ctr"/>
            <a:endParaRPr kumimoji="1" lang="en-US" altLang="ja-JP" sz="1050" b="1" dirty="0">
              <a:latin typeface="游ゴシック" panose="020B0400000000000000" pitchFamily="50" charset="-128"/>
              <a:ea typeface="游ゴシック" panose="020B0400000000000000" pitchFamily="50" charset="-128"/>
            </a:endParaRPr>
          </a:p>
        </p:txBody>
      </p:sp>
      <p:sp>
        <p:nvSpPr>
          <p:cNvPr id="22" name="角丸四角形 21"/>
          <p:cNvSpPr/>
          <p:nvPr/>
        </p:nvSpPr>
        <p:spPr>
          <a:xfrm>
            <a:off x="4567070" y="497165"/>
            <a:ext cx="2069703" cy="470644"/>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r>
              <a:rPr kumimoji="1" lang="ja-JP" altLang="en-US" sz="1600" b="1" dirty="0">
                <a:solidFill>
                  <a:srgbClr val="008000"/>
                </a:solidFill>
              </a:rPr>
              <a:t>授業日　　月　</a:t>
            </a:r>
            <a:r>
              <a:rPr kumimoji="1" lang="ja-JP" altLang="en-US" sz="1600" b="1" dirty="0" smtClean="0">
                <a:solidFill>
                  <a:srgbClr val="008000"/>
                </a:solidFill>
              </a:rPr>
              <a:t>　日</a:t>
            </a:r>
            <a:endParaRPr kumimoji="1" lang="ja-JP" altLang="en-US" sz="1600" b="1" dirty="0">
              <a:solidFill>
                <a:srgbClr val="008000"/>
              </a:solidFill>
            </a:endParaRPr>
          </a:p>
        </p:txBody>
      </p:sp>
      <p:sp>
        <p:nvSpPr>
          <p:cNvPr id="21" name="テキスト ボックス 20"/>
          <p:cNvSpPr txBox="1"/>
          <p:nvPr/>
        </p:nvSpPr>
        <p:spPr>
          <a:xfrm>
            <a:off x="221226" y="1179425"/>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学んだことをまとめよう</a:t>
            </a:r>
          </a:p>
        </p:txBody>
      </p:sp>
      <p:sp>
        <p:nvSpPr>
          <p:cNvPr id="40" name="テキスト ボックス 39">
            <a:extLst>
              <a:ext uri="{FF2B5EF4-FFF2-40B4-BE49-F238E27FC236}">
                <a16:creationId xmlns:a16="http://schemas.microsoft.com/office/drawing/2014/main" id="{B3487BC1-4D69-44BF-A97A-E9AED647E410}"/>
              </a:ext>
            </a:extLst>
          </p:cNvPr>
          <p:cNvSpPr txBox="1"/>
          <p:nvPr/>
        </p:nvSpPr>
        <p:spPr>
          <a:xfrm>
            <a:off x="281254" y="1574144"/>
            <a:ext cx="6217675" cy="1310956"/>
          </a:xfrm>
          <a:prstGeom prst="rect">
            <a:avLst/>
          </a:prstGeom>
          <a:solidFill>
            <a:schemeClr val="bg1"/>
          </a:solidFill>
          <a:ln w="38100">
            <a:solidFill>
              <a:srgbClr val="92D050"/>
            </a:solidFill>
          </a:ln>
        </p:spPr>
        <p:txBody>
          <a:bodyPr wrap="square" rtlCol="0">
            <a:noAutofit/>
          </a:bodyPr>
          <a:lstStyle/>
          <a:p>
            <a:r>
              <a:rPr kumimoji="1" lang="ja-JP" altLang="en-US"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単元名「　　　　　　　　　　　　　　　　　　　　　　　　」</a:t>
            </a:r>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pPr>
              <a:lnSpc>
                <a:spcPct val="150000"/>
              </a:lnSpc>
            </a:pPr>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sp>
        <p:nvSpPr>
          <p:cNvPr id="43" name="テキスト ボックス 42">
            <a:extLst>
              <a:ext uri="{FF2B5EF4-FFF2-40B4-BE49-F238E27FC236}">
                <a16:creationId xmlns:a16="http://schemas.microsoft.com/office/drawing/2014/main" id="{8DACF45F-5CE9-4872-A215-8973C9D198CB}"/>
              </a:ext>
            </a:extLst>
          </p:cNvPr>
          <p:cNvSpPr txBox="1"/>
          <p:nvPr/>
        </p:nvSpPr>
        <p:spPr>
          <a:xfrm>
            <a:off x="221226" y="2948383"/>
            <a:ext cx="560807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安全で安心な社会づくりに生かせることについて考えよう</a:t>
            </a:r>
          </a:p>
        </p:txBody>
      </p:sp>
      <p:sp>
        <p:nvSpPr>
          <p:cNvPr id="62" name="テキスト ボックス 61">
            <a:extLst>
              <a:ext uri="{FF2B5EF4-FFF2-40B4-BE49-F238E27FC236}">
                <a16:creationId xmlns:a16="http://schemas.microsoft.com/office/drawing/2014/main" id="{26C0AE5A-ABF4-4A91-98E8-0DE1CEA8E532}"/>
              </a:ext>
            </a:extLst>
          </p:cNvPr>
          <p:cNvSpPr txBox="1"/>
          <p:nvPr/>
        </p:nvSpPr>
        <p:spPr>
          <a:xfrm>
            <a:off x="259326" y="3350219"/>
            <a:ext cx="6217675" cy="1310955"/>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30" name="直線コネクタ 29">
            <a:extLst>
              <a:ext uri="{FF2B5EF4-FFF2-40B4-BE49-F238E27FC236}">
                <a16:creationId xmlns:a16="http://schemas.microsoft.com/office/drawing/2014/main" id="{74F395B7-7146-425D-8171-7EA49F0C9D96}"/>
              </a:ext>
            </a:extLst>
          </p:cNvPr>
          <p:cNvCxnSpPr>
            <a:cxnSpLocks/>
          </p:cNvCxnSpPr>
          <p:nvPr/>
        </p:nvCxnSpPr>
        <p:spPr>
          <a:xfrm>
            <a:off x="359751" y="1896246"/>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EFDF6530-59C8-4C3D-900B-A5BD8C742E0D}"/>
              </a:ext>
            </a:extLst>
          </p:cNvPr>
          <p:cNvCxnSpPr>
            <a:cxnSpLocks/>
          </p:cNvCxnSpPr>
          <p:nvPr/>
        </p:nvCxnSpPr>
        <p:spPr>
          <a:xfrm>
            <a:off x="359751" y="2235730"/>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2D8842-7C74-4D84-92A9-CEA4E1775E35}"/>
              </a:ext>
            </a:extLst>
          </p:cNvPr>
          <p:cNvCxnSpPr>
            <a:cxnSpLocks/>
          </p:cNvCxnSpPr>
          <p:nvPr/>
        </p:nvCxnSpPr>
        <p:spPr>
          <a:xfrm>
            <a:off x="359751" y="2540974"/>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19BE2CEB-DEDE-4E92-AB5F-F82E0710D5BE}"/>
              </a:ext>
            </a:extLst>
          </p:cNvPr>
          <p:cNvCxnSpPr>
            <a:cxnSpLocks/>
          </p:cNvCxnSpPr>
          <p:nvPr/>
        </p:nvCxnSpPr>
        <p:spPr>
          <a:xfrm>
            <a:off x="337823" y="3672322"/>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C5A89F97-82DB-47E8-8EC3-30F03BC121CB}"/>
              </a:ext>
            </a:extLst>
          </p:cNvPr>
          <p:cNvCxnSpPr>
            <a:cxnSpLocks/>
          </p:cNvCxnSpPr>
          <p:nvPr/>
        </p:nvCxnSpPr>
        <p:spPr>
          <a:xfrm>
            <a:off x="337823" y="4011806"/>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0C1398C9-A957-47EF-9E61-E89756905BC8}"/>
              </a:ext>
            </a:extLst>
          </p:cNvPr>
          <p:cNvCxnSpPr>
            <a:cxnSpLocks/>
          </p:cNvCxnSpPr>
          <p:nvPr/>
        </p:nvCxnSpPr>
        <p:spPr>
          <a:xfrm>
            <a:off x="337823" y="4317050"/>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66" name="正方形/長方形 65">
            <a:extLst>
              <a:ext uri="{FF2B5EF4-FFF2-40B4-BE49-F238E27FC236}">
                <a16:creationId xmlns:a16="http://schemas.microsoft.com/office/drawing/2014/main" id="{EBF98497-1179-48A9-B509-D3D4F7FD03AC}"/>
              </a:ext>
            </a:extLst>
          </p:cNvPr>
          <p:cNvSpPr/>
          <p:nvPr/>
        </p:nvSpPr>
        <p:spPr>
          <a:xfrm>
            <a:off x="228975" y="5250905"/>
            <a:ext cx="4220145" cy="473329"/>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教科等</a:t>
            </a:r>
            <a:r>
              <a:rPr lang="ja-JP" altLang="en-US" sz="1600" b="1" cap="none" spc="0" dirty="0" smtClean="0">
                <a:ln w="0"/>
                <a:solidFill>
                  <a:schemeClr val="accent6">
                    <a:lumMod val="75000"/>
                  </a:schemeClr>
                </a:solidFill>
                <a:latin typeface="+mn-ea"/>
              </a:rPr>
              <a:t>：</a:t>
            </a:r>
            <a:endParaRPr lang="ja-JP" altLang="en-US" sz="1600" b="1" cap="none" spc="0" dirty="0">
              <a:ln w="0"/>
              <a:solidFill>
                <a:schemeClr val="bg1"/>
              </a:solidFill>
              <a:latin typeface="+mn-ea"/>
            </a:endParaRPr>
          </a:p>
        </p:txBody>
      </p:sp>
      <p:sp>
        <p:nvSpPr>
          <p:cNvPr id="67" name="角丸四角形 21">
            <a:extLst>
              <a:ext uri="{FF2B5EF4-FFF2-40B4-BE49-F238E27FC236}">
                <a16:creationId xmlns:a16="http://schemas.microsoft.com/office/drawing/2014/main" id="{2CC8EE1B-43D1-407B-B9EE-D79D1E00B96B}"/>
              </a:ext>
            </a:extLst>
          </p:cNvPr>
          <p:cNvSpPr/>
          <p:nvPr/>
        </p:nvSpPr>
        <p:spPr>
          <a:xfrm>
            <a:off x="4574819" y="5261130"/>
            <a:ext cx="2069703" cy="470644"/>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r>
              <a:rPr kumimoji="1" lang="ja-JP" altLang="en-US" sz="1600" b="1" dirty="0">
                <a:solidFill>
                  <a:srgbClr val="008000"/>
                </a:solidFill>
              </a:rPr>
              <a:t>授業日　　月　</a:t>
            </a:r>
            <a:r>
              <a:rPr kumimoji="1" lang="ja-JP" altLang="en-US" sz="1600" b="1" dirty="0" smtClean="0">
                <a:solidFill>
                  <a:srgbClr val="008000"/>
                </a:solidFill>
              </a:rPr>
              <a:t>　日</a:t>
            </a:r>
            <a:endParaRPr kumimoji="1" lang="ja-JP" altLang="en-US" sz="1600" b="1" dirty="0">
              <a:solidFill>
                <a:srgbClr val="008000"/>
              </a:solidFill>
            </a:endParaRPr>
          </a:p>
        </p:txBody>
      </p:sp>
      <p:sp>
        <p:nvSpPr>
          <p:cNvPr id="68" name="テキスト ボックス 67">
            <a:extLst>
              <a:ext uri="{FF2B5EF4-FFF2-40B4-BE49-F238E27FC236}">
                <a16:creationId xmlns:a16="http://schemas.microsoft.com/office/drawing/2014/main" id="{7B78BB29-B7B7-4F1E-B67C-63B958A3A4E2}"/>
              </a:ext>
            </a:extLst>
          </p:cNvPr>
          <p:cNvSpPr txBox="1"/>
          <p:nvPr/>
        </p:nvSpPr>
        <p:spPr>
          <a:xfrm>
            <a:off x="228975" y="5943390"/>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学んだことをまとめよう</a:t>
            </a:r>
          </a:p>
        </p:txBody>
      </p:sp>
      <p:sp>
        <p:nvSpPr>
          <p:cNvPr id="69" name="テキスト ボックス 68">
            <a:extLst>
              <a:ext uri="{FF2B5EF4-FFF2-40B4-BE49-F238E27FC236}">
                <a16:creationId xmlns:a16="http://schemas.microsoft.com/office/drawing/2014/main" id="{93BA97F1-172C-4C14-98B5-E0A48614FEB5}"/>
              </a:ext>
            </a:extLst>
          </p:cNvPr>
          <p:cNvSpPr txBox="1"/>
          <p:nvPr/>
        </p:nvSpPr>
        <p:spPr>
          <a:xfrm>
            <a:off x="289003" y="6338109"/>
            <a:ext cx="6217675" cy="1310956"/>
          </a:xfrm>
          <a:prstGeom prst="rect">
            <a:avLst/>
          </a:prstGeom>
          <a:solidFill>
            <a:schemeClr val="bg1"/>
          </a:solidFill>
          <a:ln w="38100">
            <a:solidFill>
              <a:srgbClr val="92D050"/>
            </a:solidFill>
          </a:ln>
        </p:spPr>
        <p:txBody>
          <a:bodyPr wrap="square" rtlCol="0">
            <a:noAutofit/>
          </a:bodyPr>
          <a:lstStyle/>
          <a:p>
            <a:r>
              <a:rPr kumimoji="1" lang="ja-JP" altLang="en-US"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単元名「　　　　　　　　　　　　　　　　　　　　　　　　」</a:t>
            </a:r>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pPr>
              <a:lnSpc>
                <a:spcPct val="150000"/>
              </a:lnSpc>
            </a:pPr>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sp>
        <p:nvSpPr>
          <p:cNvPr id="70" name="テキスト ボックス 69">
            <a:extLst>
              <a:ext uri="{FF2B5EF4-FFF2-40B4-BE49-F238E27FC236}">
                <a16:creationId xmlns:a16="http://schemas.microsoft.com/office/drawing/2014/main" id="{0C11D3D1-6106-4173-8ADA-4566B366568E}"/>
              </a:ext>
            </a:extLst>
          </p:cNvPr>
          <p:cNvSpPr txBox="1"/>
          <p:nvPr/>
        </p:nvSpPr>
        <p:spPr>
          <a:xfrm>
            <a:off x="228975" y="7712348"/>
            <a:ext cx="560807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安全で安心な社会づくりに生かせることについて考えよう</a:t>
            </a:r>
          </a:p>
        </p:txBody>
      </p:sp>
      <p:sp>
        <p:nvSpPr>
          <p:cNvPr id="72" name="テキスト ボックス 71">
            <a:extLst>
              <a:ext uri="{FF2B5EF4-FFF2-40B4-BE49-F238E27FC236}">
                <a16:creationId xmlns:a16="http://schemas.microsoft.com/office/drawing/2014/main" id="{903D919C-D7DD-45D3-A6E0-4ED936BE09A0}"/>
              </a:ext>
            </a:extLst>
          </p:cNvPr>
          <p:cNvSpPr txBox="1"/>
          <p:nvPr/>
        </p:nvSpPr>
        <p:spPr>
          <a:xfrm>
            <a:off x="267075" y="8114184"/>
            <a:ext cx="6217675" cy="1310955"/>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73" name="直線コネクタ 72">
            <a:extLst>
              <a:ext uri="{FF2B5EF4-FFF2-40B4-BE49-F238E27FC236}">
                <a16:creationId xmlns:a16="http://schemas.microsoft.com/office/drawing/2014/main" id="{906FAA1B-B24D-4A5F-B6D2-4923C3C3021D}"/>
              </a:ext>
            </a:extLst>
          </p:cNvPr>
          <p:cNvCxnSpPr>
            <a:cxnSpLocks/>
          </p:cNvCxnSpPr>
          <p:nvPr/>
        </p:nvCxnSpPr>
        <p:spPr>
          <a:xfrm>
            <a:off x="367500" y="6660211"/>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4" name="直線コネクタ 73">
            <a:extLst>
              <a:ext uri="{FF2B5EF4-FFF2-40B4-BE49-F238E27FC236}">
                <a16:creationId xmlns:a16="http://schemas.microsoft.com/office/drawing/2014/main" id="{CBA924A9-2DD0-4A8E-8D05-A1D14B898F37}"/>
              </a:ext>
            </a:extLst>
          </p:cNvPr>
          <p:cNvCxnSpPr>
            <a:cxnSpLocks/>
          </p:cNvCxnSpPr>
          <p:nvPr/>
        </p:nvCxnSpPr>
        <p:spPr>
          <a:xfrm>
            <a:off x="367500" y="6999695"/>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5" name="直線コネクタ 74">
            <a:extLst>
              <a:ext uri="{FF2B5EF4-FFF2-40B4-BE49-F238E27FC236}">
                <a16:creationId xmlns:a16="http://schemas.microsoft.com/office/drawing/2014/main" id="{AECF48C6-CB9F-41F3-93BE-850B68D6E444}"/>
              </a:ext>
            </a:extLst>
          </p:cNvPr>
          <p:cNvCxnSpPr>
            <a:cxnSpLocks/>
          </p:cNvCxnSpPr>
          <p:nvPr/>
        </p:nvCxnSpPr>
        <p:spPr>
          <a:xfrm>
            <a:off x="367500" y="7304939"/>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直線コネクタ 75">
            <a:extLst>
              <a:ext uri="{FF2B5EF4-FFF2-40B4-BE49-F238E27FC236}">
                <a16:creationId xmlns:a16="http://schemas.microsoft.com/office/drawing/2014/main" id="{833F7534-52C5-41A7-8D38-4D3B905488F0}"/>
              </a:ext>
            </a:extLst>
          </p:cNvPr>
          <p:cNvCxnSpPr>
            <a:cxnSpLocks/>
          </p:cNvCxnSpPr>
          <p:nvPr/>
        </p:nvCxnSpPr>
        <p:spPr>
          <a:xfrm>
            <a:off x="345572" y="8436287"/>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7" name="直線コネクタ 76">
            <a:extLst>
              <a:ext uri="{FF2B5EF4-FFF2-40B4-BE49-F238E27FC236}">
                <a16:creationId xmlns:a16="http://schemas.microsoft.com/office/drawing/2014/main" id="{8B420EA1-A5D4-4D16-BBF6-97A5C68125E9}"/>
              </a:ext>
            </a:extLst>
          </p:cNvPr>
          <p:cNvCxnSpPr>
            <a:cxnSpLocks/>
          </p:cNvCxnSpPr>
          <p:nvPr/>
        </p:nvCxnSpPr>
        <p:spPr>
          <a:xfrm>
            <a:off x="345572" y="8775771"/>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8" name="直線コネクタ 77">
            <a:extLst>
              <a:ext uri="{FF2B5EF4-FFF2-40B4-BE49-F238E27FC236}">
                <a16:creationId xmlns:a16="http://schemas.microsoft.com/office/drawing/2014/main" id="{EE4DFE34-9648-4025-BDE8-4A1563009A95}"/>
              </a:ext>
            </a:extLst>
          </p:cNvPr>
          <p:cNvCxnSpPr>
            <a:cxnSpLocks/>
          </p:cNvCxnSpPr>
          <p:nvPr/>
        </p:nvCxnSpPr>
        <p:spPr>
          <a:xfrm>
            <a:off x="345572" y="9081015"/>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54319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21226" y="486940"/>
            <a:ext cx="4220145" cy="473329"/>
          </a:xfrm>
          <a:prstGeom prst="rect">
            <a:avLst/>
          </a:prstGeom>
          <a:noFill/>
          <a:ln w="38100">
            <a:solidFill>
              <a:schemeClr val="accent6">
                <a:lumMod val="75000"/>
              </a:schemeClr>
            </a:solidFill>
          </a:ln>
        </p:spPr>
        <p:txBody>
          <a:bodyPr wrap="square" lIns="91440" tIns="45720" rIns="91440" bIns="45720" anchor="ctr" anchorCtr="0">
            <a:noAutofit/>
          </a:bodyPr>
          <a:lstStyle/>
          <a:p>
            <a:pPr algn="ctr"/>
            <a:r>
              <a:rPr lang="ja-JP" altLang="en-US" sz="1600" b="1" cap="none" spc="0" dirty="0">
                <a:ln w="0"/>
                <a:solidFill>
                  <a:schemeClr val="accent6">
                    <a:lumMod val="75000"/>
                  </a:schemeClr>
                </a:solidFill>
                <a:latin typeface="+mn-ea"/>
              </a:rPr>
              <a:t>「１日防災学校</a:t>
            </a:r>
            <a:r>
              <a:rPr lang="ja-JP" altLang="en-US" sz="1600" b="1" cap="none" spc="0" dirty="0" smtClean="0">
                <a:ln w="0"/>
                <a:solidFill>
                  <a:schemeClr val="accent6">
                    <a:lumMod val="75000"/>
                  </a:schemeClr>
                </a:solidFill>
                <a:latin typeface="+mn-ea"/>
              </a:rPr>
              <a:t>」</a:t>
            </a:r>
            <a:endParaRPr lang="ja-JP" altLang="en-US" sz="1600" b="1" cap="none" spc="0" dirty="0">
              <a:ln w="0"/>
              <a:solidFill>
                <a:schemeClr val="bg1"/>
              </a:solidFill>
              <a:latin typeface="+mn-ea"/>
            </a:endParaRPr>
          </a:p>
        </p:txBody>
      </p:sp>
      <p:sp>
        <p:nvSpPr>
          <p:cNvPr id="5" name="テキスト ボックス 4"/>
          <p:cNvSpPr txBox="1"/>
          <p:nvPr/>
        </p:nvSpPr>
        <p:spPr>
          <a:xfrm>
            <a:off x="4953771" y="65761"/>
            <a:ext cx="1812043" cy="250470"/>
          </a:xfrm>
          <a:prstGeom prst="rect">
            <a:avLst/>
          </a:prstGeom>
          <a:ln>
            <a:noFill/>
          </a:ln>
        </p:spPr>
        <p:style>
          <a:lnRef idx="2">
            <a:schemeClr val="dk1"/>
          </a:lnRef>
          <a:fillRef idx="1">
            <a:schemeClr val="lt1"/>
          </a:fillRef>
          <a:effectRef idx="0">
            <a:schemeClr val="dk1"/>
          </a:effectRef>
          <a:fontRef idx="minor">
            <a:schemeClr val="dk1"/>
          </a:fontRef>
        </p:style>
        <p:txBody>
          <a:bodyPr wrap="square" tIns="72000" rtlCol="0">
            <a:noAutofit/>
          </a:bodyPr>
          <a:lstStyle/>
          <a:p>
            <a:pPr algn="ctr"/>
            <a:r>
              <a:rPr kumimoji="1" lang="ja-JP" altLang="en-US" sz="1200" b="1" dirty="0">
                <a:latin typeface="游ゴシック" panose="020B0400000000000000" pitchFamily="50" charset="-128"/>
                <a:ea typeface="游ゴシック" panose="020B0400000000000000" pitchFamily="50" charset="-128"/>
              </a:rPr>
              <a:t>防災</a:t>
            </a:r>
            <a:r>
              <a:rPr kumimoji="1" lang="ja-JP" altLang="en-US" sz="1200" b="1" dirty="0" smtClean="0">
                <a:latin typeface="游ゴシック" panose="020B0400000000000000" pitchFamily="50" charset="-128"/>
                <a:ea typeface="游ゴシック" panose="020B0400000000000000" pitchFamily="50" charset="-128"/>
              </a:rPr>
              <a:t>教育資料</a:t>
            </a:r>
            <a:endParaRPr lang="ja-JP" altLang="en-US" sz="1200" b="1" dirty="0">
              <a:latin typeface="游ゴシック" panose="020B0400000000000000" pitchFamily="50" charset="-128"/>
              <a:ea typeface="游ゴシック" panose="020B0400000000000000" pitchFamily="50" charset="-128"/>
            </a:endParaRPr>
          </a:p>
          <a:p>
            <a:pPr algn="ctr"/>
            <a:endParaRPr kumimoji="1" lang="en-US" altLang="ja-JP" sz="1050" b="1" dirty="0">
              <a:latin typeface="游ゴシック" panose="020B0400000000000000" pitchFamily="50" charset="-128"/>
              <a:ea typeface="游ゴシック" panose="020B0400000000000000" pitchFamily="50" charset="-128"/>
            </a:endParaRPr>
          </a:p>
        </p:txBody>
      </p:sp>
      <p:sp>
        <p:nvSpPr>
          <p:cNvPr id="22" name="角丸四角形 21"/>
          <p:cNvSpPr/>
          <p:nvPr/>
        </p:nvSpPr>
        <p:spPr>
          <a:xfrm>
            <a:off x="4567070" y="497165"/>
            <a:ext cx="2069703" cy="470644"/>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r>
              <a:rPr kumimoji="1" lang="ja-JP" altLang="en-US" sz="1600" b="1" dirty="0">
                <a:solidFill>
                  <a:srgbClr val="008000"/>
                </a:solidFill>
              </a:rPr>
              <a:t>実施日　　月　</a:t>
            </a:r>
            <a:r>
              <a:rPr kumimoji="1" lang="ja-JP" altLang="en-US" sz="1600" b="1" dirty="0" smtClean="0">
                <a:solidFill>
                  <a:srgbClr val="008000"/>
                </a:solidFill>
              </a:rPr>
              <a:t>　日</a:t>
            </a:r>
            <a:endParaRPr kumimoji="1" lang="ja-JP" altLang="en-US" sz="1600" b="1" dirty="0">
              <a:solidFill>
                <a:srgbClr val="008000"/>
              </a:solidFill>
            </a:endParaRPr>
          </a:p>
        </p:txBody>
      </p:sp>
      <p:sp>
        <p:nvSpPr>
          <p:cNvPr id="21" name="テキスト ボックス 20"/>
          <p:cNvSpPr txBox="1"/>
          <p:nvPr/>
        </p:nvSpPr>
        <p:spPr>
          <a:xfrm>
            <a:off x="221226" y="2360529"/>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学んだことをまとめよう</a:t>
            </a:r>
          </a:p>
        </p:txBody>
      </p:sp>
      <p:sp>
        <p:nvSpPr>
          <p:cNvPr id="40" name="テキスト ボックス 39">
            <a:extLst>
              <a:ext uri="{FF2B5EF4-FFF2-40B4-BE49-F238E27FC236}">
                <a16:creationId xmlns:a16="http://schemas.microsoft.com/office/drawing/2014/main" id="{B3487BC1-4D69-44BF-A97A-E9AED647E410}"/>
              </a:ext>
            </a:extLst>
          </p:cNvPr>
          <p:cNvSpPr txBox="1"/>
          <p:nvPr/>
        </p:nvSpPr>
        <p:spPr>
          <a:xfrm>
            <a:off x="281254" y="2755248"/>
            <a:ext cx="6217675" cy="1310956"/>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sp>
        <p:nvSpPr>
          <p:cNvPr id="43" name="テキスト ボックス 42">
            <a:extLst>
              <a:ext uri="{FF2B5EF4-FFF2-40B4-BE49-F238E27FC236}">
                <a16:creationId xmlns:a16="http://schemas.microsoft.com/office/drawing/2014/main" id="{8DACF45F-5CE9-4872-A215-8973C9D198CB}"/>
              </a:ext>
            </a:extLst>
          </p:cNvPr>
          <p:cNvSpPr txBox="1"/>
          <p:nvPr/>
        </p:nvSpPr>
        <p:spPr>
          <a:xfrm>
            <a:off x="221226" y="4174513"/>
            <a:ext cx="560807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安全で安心な社会づくりに生かせることについて考えよう</a:t>
            </a:r>
          </a:p>
        </p:txBody>
      </p:sp>
      <p:sp>
        <p:nvSpPr>
          <p:cNvPr id="62" name="テキスト ボックス 61">
            <a:extLst>
              <a:ext uri="{FF2B5EF4-FFF2-40B4-BE49-F238E27FC236}">
                <a16:creationId xmlns:a16="http://schemas.microsoft.com/office/drawing/2014/main" id="{26C0AE5A-ABF4-4A91-98E8-0DE1CEA8E532}"/>
              </a:ext>
            </a:extLst>
          </p:cNvPr>
          <p:cNvSpPr txBox="1"/>
          <p:nvPr/>
        </p:nvSpPr>
        <p:spPr>
          <a:xfrm>
            <a:off x="259326" y="4576349"/>
            <a:ext cx="6217675" cy="1310955"/>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30" name="直線コネクタ 29">
            <a:extLst>
              <a:ext uri="{FF2B5EF4-FFF2-40B4-BE49-F238E27FC236}">
                <a16:creationId xmlns:a16="http://schemas.microsoft.com/office/drawing/2014/main" id="{74F395B7-7146-425D-8171-7EA49F0C9D96}"/>
              </a:ext>
            </a:extLst>
          </p:cNvPr>
          <p:cNvCxnSpPr>
            <a:cxnSpLocks/>
          </p:cNvCxnSpPr>
          <p:nvPr/>
        </p:nvCxnSpPr>
        <p:spPr>
          <a:xfrm>
            <a:off x="359751" y="3077350"/>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EFDF6530-59C8-4C3D-900B-A5BD8C742E0D}"/>
              </a:ext>
            </a:extLst>
          </p:cNvPr>
          <p:cNvCxnSpPr>
            <a:cxnSpLocks/>
          </p:cNvCxnSpPr>
          <p:nvPr/>
        </p:nvCxnSpPr>
        <p:spPr>
          <a:xfrm>
            <a:off x="359751" y="3416834"/>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2D8842-7C74-4D84-92A9-CEA4E1775E35}"/>
              </a:ext>
            </a:extLst>
          </p:cNvPr>
          <p:cNvCxnSpPr>
            <a:cxnSpLocks/>
          </p:cNvCxnSpPr>
          <p:nvPr/>
        </p:nvCxnSpPr>
        <p:spPr>
          <a:xfrm>
            <a:off x="359751" y="3722078"/>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19BE2CEB-DEDE-4E92-AB5F-F82E0710D5BE}"/>
              </a:ext>
            </a:extLst>
          </p:cNvPr>
          <p:cNvCxnSpPr>
            <a:cxnSpLocks/>
          </p:cNvCxnSpPr>
          <p:nvPr/>
        </p:nvCxnSpPr>
        <p:spPr>
          <a:xfrm>
            <a:off x="337823" y="4898452"/>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C5A89F97-82DB-47E8-8EC3-30F03BC121CB}"/>
              </a:ext>
            </a:extLst>
          </p:cNvPr>
          <p:cNvCxnSpPr>
            <a:cxnSpLocks/>
          </p:cNvCxnSpPr>
          <p:nvPr/>
        </p:nvCxnSpPr>
        <p:spPr>
          <a:xfrm>
            <a:off x="337823" y="5237936"/>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0C1398C9-A957-47EF-9E61-E89756905BC8}"/>
              </a:ext>
            </a:extLst>
          </p:cNvPr>
          <p:cNvCxnSpPr>
            <a:cxnSpLocks/>
          </p:cNvCxnSpPr>
          <p:nvPr/>
        </p:nvCxnSpPr>
        <p:spPr>
          <a:xfrm>
            <a:off x="337823" y="5543180"/>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2" name="テキスト ボックス 41">
            <a:extLst>
              <a:ext uri="{FF2B5EF4-FFF2-40B4-BE49-F238E27FC236}">
                <a16:creationId xmlns:a16="http://schemas.microsoft.com/office/drawing/2014/main" id="{98F017F0-1779-48B2-9950-009724F943C2}"/>
              </a:ext>
            </a:extLst>
          </p:cNvPr>
          <p:cNvSpPr txBox="1"/>
          <p:nvPr/>
        </p:nvSpPr>
        <p:spPr>
          <a:xfrm>
            <a:off x="221226" y="1199188"/>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取り組んだ内容</a:t>
            </a:r>
          </a:p>
        </p:txBody>
      </p:sp>
      <p:sp>
        <p:nvSpPr>
          <p:cNvPr id="44" name="テキスト ボックス 43">
            <a:extLst>
              <a:ext uri="{FF2B5EF4-FFF2-40B4-BE49-F238E27FC236}">
                <a16:creationId xmlns:a16="http://schemas.microsoft.com/office/drawing/2014/main" id="{8615970D-0487-45BF-B909-587F00282D21}"/>
              </a:ext>
            </a:extLst>
          </p:cNvPr>
          <p:cNvSpPr txBox="1"/>
          <p:nvPr/>
        </p:nvSpPr>
        <p:spPr>
          <a:xfrm>
            <a:off x="281254" y="1582946"/>
            <a:ext cx="6217675" cy="676201"/>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45" name="直線コネクタ 44">
            <a:extLst>
              <a:ext uri="{FF2B5EF4-FFF2-40B4-BE49-F238E27FC236}">
                <a16:creationId xmlns:a16="http://schemas.microsoft.com/office/drawing/2014/main" id="{961821B3-A3C2-4BCF-80F3-A83BA49EAAB0}"/>
              </a:ext>
            </a:extLst>
          </p:cNvPr>
          <p:cNvCxnSpPr>
            <a:cxnSpLocks/>
          </p:cNvCxnSpPr>
          <p:nvPr/>
        </p:nvCxnSpPr>
        <p:spPr>
          <a:xfrm flipV="1">
            <a:off x="368418" y="1921046"/>
            <a:ext cx="6012751" cy="11743"/>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7" name="正方形/長方形 46">
            <a:extLst>
              <a:ext uri="{FF2B5EF4-FFF2-40B4-BE49-F238E27FC236}">
                <a16:creationId xmlns:a16="http://schemas.microsoft.com/office/drawing/2014/main" id="{203A8A99-6D66-4DBF-B09F-ACBF067F539D}"/>
              </a:ext>
            </a:extLst>
          </p:cNvPr>
          <p:cNvSpPr/>
          <p:nvPr/>
        </p:nvSpPr>
        <p:spPr>
          <a:xfrm>
            <a:off x="185422" y="6349846"/>
            <a:ext cx="2430029" cy="370222"/>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先生からのメッセージ</a:t>
            </a:r>
          </a:p>
        </p:txBody>
      </p:sp>
      <p:sp>
        <p:nvSpPr>
          <p:cNvPr id="48" name="テキスト ボックス 47">
            <a:extLst>
              <a:ext uri="{FF2B5EF4-FFF2-40B4-BE49-F238E27FC236}">
                <a16:creationId xmlns:a16="http://schemas.microsoft.com/office/drawing/2014/main" id="{F0300069-F3A5-42E6-9B82-044C69D58169}"/>
              </a:ext>
            </a:extLst>
          </p:cNvPr>
          <p:cNvSpPr txBox="1"/>
          <p:nvPr/>
        </p:nvSpPr>
        <p:spPr>
          <a:xfrm>
            <a:off x="185422" y="6809253"/>
            <a:ext cx="6451351" cy="676201"/>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49" name="直線コネクタ 48">
            <a:extLst>
              <a:ext uri="{FF2B5EF4-FFF2-40B4-BE49-F238E27FC236}">
                <a16:creationId xmlns:a16="http://schemas.microsoft.com/office/drawing/2014/main" id="{FDE1057E-FFA2-468A-86C9-47E42BCF29DC}"/>
              </a:ext>
            </a:extLst>
          </p:cNvPr>
          <p:cNvCxnSpPr>
            <a:cxnSpLocks/>
          </p:cNvCxnSpPr>
          <p:nvPr/>
        </p:nvCxnSpPr>
        <p:spPr>
          <a:xfrm flipV="1">
            <a:off x="272586" y="7147355"/>
            <a:ext cx="6226343" cy="11743"/>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8" name="正方形/長方形 57">
            <a:extLst>
              <a:ext uri="{FF2B5EF4-FFF2-40B4-BE49-F238E27FC236}">
                <a16:creationId xmlns:a16="http://schemas.microsoft.com/office/drawing/2014/main" id="{FE98967D-02BE-4C62-BCC4-F060F96E6225}"/>
              </a:ext>
            </a:extLst>
          </p:cNvPr>
          <p:cNvSpPr/>
          <p:nvPr/>
        </p:nvSpPr>
        <p:spPr>
          <a:xfrm>
            <a:off x="204897" y="7774233"/>
            <a:ext cx="4599938" cy="370222"/>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メッセージを読んで気付いたこと、考えたこと</a:t>
            </a:r>
          </a:p>
        </p:txBody>
      </p:sp>
      <p:sp>
        <p:nvSpPr>
          <p:cNvPr id="59" name="テキスト ボックス 58">
            <a:extLst>
              <a:ext uri="{FF2B5EF4-FFF2-40B4-BE49-F238E27FC236}">
                <a16:creationId xmlns:a16="http://schemas.microsoft.com/office/drawing/2014/main" id="{6BADAEDC-E2ED-431C-8462-3C178D73E394}"/>
              </a:ext>
            </a:extLst>
          </p:cNvPr>
          <p:cNvSpPr txBox="1"/>
          <p:nvPr/>
        </p:nvSpPr>
        <p:spPr>
          <a:xfrm>
            <a:off x="203324" y="8266191"/>
            <a:ext cx="6451351" cy="1142644"/>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60" name="直線コネクタ 59">
            <a:extLst>
              <a:ext uri="{FF2B5EF4-FFF2-40B4-BE49-F238E27FC236}">
                <a16:creationId xmlns:a16="http://schemas.microsoft.com/office/drawing/2014/main" id="{3C811892-3742-4A50-BC7A-18CD13A400B4}"/>
              </a:ext>
            </a:extLst>
          </p:cNvPr>
          <p:cNvCxnSpPr>
            <a:cxnSpLocks/>
          </p:cNvCxnSpPr>
          <p:nvPr/>
        </p:nvCxnSpPr>
        <p:spPr>
          <a:xfrm flipV="1">
            <a:off x="290488" y="8604294"/>
            <a:ext cx="6226343" cy="11743"/>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9" name="直線コネクタ 78">
            <a:extLst>
              <a:ext uri="{FF2B5EF4-FFF2-40B4-BE49-F238E27FC236}">
                <a16:creationId xmlns:a16="http://schemas.microsoft.com/office/drawing/2014/main" id="{5B4FA7D7-1DEB-4627-97C9-80C884BD3B37}"/>
              </a:ext>
            </a:extLst>
          </p:cNvPr>
          <p:cNvCxnSpPr>
            <a:cxnSpLocks/>
          </p:cNvCxnSpPr>
          <p:nvPr/>
        </p:nvCxnSpPr>
        <p:spPr>
          <a:xfrm flipV="1">
            <a:off x="315827" y="9019308"/>
            <a:ext cx="6226343" cy="11743"/>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85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17210" y="4200752"/>
            <a:ext cx="1007523" cy="1007523"/>
          </a:xfrm>
          <a:prstGeom prst="rect">
            <a:avLst/>
          </a:prstGeom>
        </p:spPr>
      </p:pic>
      <p:pic>
        <p:nvPicPr>
          <p:cNvPr id="1026" name="Picture 2" descr="04_道教委ロゴ(日・文字下)"/>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45028" y="6652606"/>
            <a:ext cx="2551889" cy="2551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49229" y="5316800"/>
            <a:ext cx="1543486" cy="228947"/>
          </a:xfrm>
          <a:prstGeom prst="rect">
            <a:avLst/>
          </a:prstGeom>
        </p:spPr>
      </p:pic>
      <p:sp>
        <p:nvSpPr>
          <p:cNvPr id="6" name="角丸四角形 5"/>
          <p:cNvSpPr/>
          <p:nvPr/>
        </p:nvSpPr>
        <p:spPr>
          <a:xfrm>
            <a:off x="2666231" y="1402657"/>
            <a:ext cx="1511708" cy="1370232"/>
          </a:xfrm>
          <a:prstGeom prst="roundRect">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b="1" dirty="0" smtClean="0">
                <a:solidFill>
                  <a:srgbClr val="008000"/>
                </a:solidFill>
              </a:rPr>
              <a:t>自分</a:t>
            </a:r>
            <a:r>
              <a:rPr kumimoji="1" lang="ja-JP" altLang="en-US" sz="1600" b="1" dirty="0" smtClean="0">
                <a:solidFill>
                  <a:srgbClr val="008000"/>
                </a:solidFill>
              </a:rPr>
              <a:t>で</a:t>
            </a:r>
            <a:r>
              <a:rPr kumimoji="1" lang="ja-JP" altLang="en-US" b="1" dirty="0" smtClean="0">
                <a:solidFill>
                  <a:srgbClr val="008000"/>
                </a:solidFill>
              </a:rPr>
              <a:t>守</a:t>
            </a:r>
            <a:r>
              <a:rPr kumimoji="1" lang="ja-JP" altLang="en-US" sz="1600" b="1" dirty="0" smtClean="0">
                <a:solidFill>
                  <a:srgbClr val="008000"/>
                </a:solidFill>
              </a:rPr>
              <a:t>る</a:t>
            </a:r>
          </a:p>
          <a:p>
            <a:pPr algn="ctr"/>
            <a:r>
              <a:rPr kumimoji="1" lang="ja-JP" altLang="en-US" b="1" dirty="0" smtClean="0">
                <a:solidFill>
                  <a:srgbClr val="008000"/>
                </a:solidFill>
              </a:rPr>
              <a:t>みんな</a:t>
            </a:r>
            <a:r>
              <a:rPr kumimoji="1" lang="ja-JP" altLang="en-US" sz="1600" b="1" dirty="0" smtClean="0">
                <a:solidFill>
                  <a:srgbClr val="008000"/>
                </a:solidFill>
              </a:rPr>
              <a:t>で</a:t>
            </a:r>
            <a:r>
              <a:rPr kumimoji="1" lang="ja-JP" altLang="en-US" b="1" dirty="0" smtClean="0">
                <a:solidFill>
                  <a:srgbClr val="008000"/>
                </a:solidFill>
              </a:rPr>
              <a:t>守</a:t>
            </a:r>
            <a:r>
              <a:rPr kumimoji="1" lang="ja-JP" altLang="en-US" sz="1600" b="1" dirty="0" smtClean="0">
                <a:solidFill>
                  <a:srgbClr val="008000"/>
                </a:solidFill>
              </a:rPr>
              <a:t>る</a:t>
            </a:r>
          </a:p>
          <a:p>
            <a:pPr algn="ctr"/>
            <a:r>
              <a:rPr kumimoji="1" lang="ja-JP" altLang="en-US" b="1" dirty="0" smtClean="0">
                <a:solidFill>
                  <a:srgbClr val="008000"/>
                </a:solidFill>
              </a:rPr>
              <a:t>防災教育</a:t>
            </a:r>
          </a:p>
        </p:txBody>
      </p:sp>
      <p:sp>
        <p:nvSpPr>
          <p:cNvPr id="7" name="角丸四角形 6"/>
          <p:cNvSpPr/>
          <p:nvPr/>
        </p:nvSpPr>
        <p:spPr>
          <a:xfrm>
            <a:off x="2636357" y="5559395"/>
            <a:ext cx="2058477" cy="415498"/>
          </a:xfrm>
          <a:prstGeom prst="roundRect">
            <a:avLst>
              <a:gd name="adj" fmla="val 1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just"/>
            <a:r>
              <a:rPr lang="ja-JP" altLang="en-US" sz="900" dirty="0" smtClean="0">
                <a:solidFill>
                  <a:schemeClr val="tx1"/>
                </a:solidFill>
                <a:latin typeface="UD デジタル 教科書体 NP-R" panose="02020400000000000000" pitchFamily="18" charset="-128"/>
                <a:ea typeface="UD デジタル 教科書体 NP-R" panose="02020400000000000000" pitchFamily="18" charset="-128"/>
              </a:rPr>
              <a:t>本事業は、</a:t>
            </a:r>
            <a:r>
              <a:rPr lang="en-US" altLang="ja-JP" sz="900" dirty="0" smtClean="0">
                <a:solidFill>
                  <a:schemeClr val="tx1"/>
                </a:solidFill>
                <a:latin typeface="UD デジタル 教科書体 NP-R" panose="02020400000000000000" pitchFamily="18" charset="-128"/>
                <a:ea typeface="UD デジタル 教科書体 NP-R" panose="02020400000000000000" pitchFamily="18" charset="-128"/>
              </a:rPr>
              <a:t>SDG</a:t>
            </a:r>
            <a:r>
              <a:rPr lang="ja-JP" altLang="en-US" sz="900" dirty="0" err="1" smtClean="0">
                <a:solidFill>
                  <a:schemeClr val="tx1"/>
                </a:solidFill>
                <a:latin typeface="UD デジタル 教科書体 NP-R" panose="02020400000000000000" pitchFamily="18" charset="-128"/>
                <a:ea typeface="UD デジタル 教科書体 NP-R" panose="02020400000000000000" pitchFamily="18" charset="-128"/>
              </a:rPr>
              <a:t>ｓ</a:t>
            </a:r>
            <a:r>
              <a:rPr lang="ja-JP" altLang="en-US" sz="900" dirty="0" smtClean="0">
                <a:solidFill>
                  <a:schemeClr val="tx1"/>
                </a:solidFill>
                <a:latin typeface="UD デジタル 教科書体 NP-R" panose="02020400000000000000" pitchFamily="18" charset="-128"/>
                <a:ea typeface="UD デジタル 教科書体 NP-R" panose="02020400000000000000" pitchFamily="18" charset="-128"/>
              </a:rPr>
              <a:t>のうち</a:t>
            </a:r>
            <a:endParaRPr lang="en-US" altLang="ja-JP" sz="9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900" dirty="0" smtClean="0">
                <a:solidFill>
                  <a:schemeClr val="tx1"/>
                </a:solidFill>
                <a:latin typeface="UD デジタル 教科書体 NP-R" panose="02020400000000000000" pitchFamily="18" charset="-128"/>
                <a:ea typeface="UD デジタル 教科書体 NP-R" panose="02020400000000000000" pitchFamily="18" charset="-128"/>
              </a:rPr>
              <a:t>ゴール</a:t>
            </a:r>
            <a:r>
              <a:rPr lang="en-US" altLang="ja-JP" sz="900" dirty="0" smtClean="0">
                <a:solidFill>
                  <a:schemeClr val="tx1"/>
                </a:solidFill>
                <a:latin typeface="UD デジタル 教科書体 NP-R" panose="02020400000000000000" pitchFamily="18" charset="-128"/>
                <a:ea typeface="UD デジタル 教科書体 NP-R" panose="02020400000000000000" pitchFamily="18" charset="-128"/>
              </a:rPr>
              <a:t>11</a:t>
            </a:r>
            <a:r>
              <a:rPr lang="ja-JP" altLang="en-US" sz="900" dirty="0" smtClean="0">
                <a:solidFill>
                  <a:schemeClr val="tx1"/>
                </a:solidFill>
                <a:latin typeface="UD デジタル 教科書体 NP-R" panose="02020400000000000000" pitchFamily="18" charset="-128"/>
                <a:ea typeface="UD デジタル 教科書体 NP-R" panose="02020400000000000000" pitchFamily="18" charset="-128"/>
              </a:rPr>
              <a:t>に関連するものです。</a:t>
            </a:r>
            <a:endParaRPr lang="en-US" altLang="ja-JP" sz="9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900" dirty="0">
                <a:solidFill>
                  <a:schemeClr val="tx1"/>
                </a:solidFill>
                <a:latin typeface="UD デジタル 教科書体 NP-R" panose="02020400000000000000" pitchFamily="18" charset="-128"/>
                <a:ea typeface="UD デジタル 教科書体 NP-R" panose="02020400000000000000" pitchFamily="18" charset="-128"/>
              </a:rPr>
              <a:t>　</a:t>
            </a:r>
            <a:endParaRPr lang="en-US" altLang="ja-JP" sz="900" dirty="0">
              <a:solidFill>
                <a:schemeClr val="tx1"/>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270123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913860" y="428968"/>
            <a:ext cx="4851954" cy="1278691"/>
          </a:xfrm>
          <a:prstGeom prst="rect">
            <a:avLst/>
          </a:prstGeom>
          <a:solidFill>
            <a:schemeClr val="accent6">
              <a:lumMod val="75000"/>
            </a:schemeClr>
          </a:solidFill>
        </p:spPr>
        <p:txBody>
          <a:bodyPr wrap="square" lIns="91440" tIns="45720" rIns="91440" bIns="45720">
            <a:noAutofit/>
          </a:bodyPr>
          <a:lstStyle/>
          <a:p>
            <a:pPr algn="ctr"/>
            <a:r>
              <a:rPr lang="ja-JP" altLang="en-US" sz="2400" b="0" cap="none" spc="0" dirty="0">
                <a:ln w="0"/>
                <a:solidFill>
                  <a:schemeClr val="bg1"/>
                </a:solidFill>
                <a:latin typeface="+mn-ea"/>
              </a:rPr>
              <a:t>　</a:t>
            </a:r>
            <a:endParaRPr lang="ja-JP" altLang="en-US" sz="2400" dirty="0">
              <a:ln w="0"/>
              <a:solidFill>
                <a:schemeClr val="bg1"/>
              </a:solidFill>
              <a:latin typeface="+mn-ea"/>
            </a:endParaRPr>
          </a:p>
          <a:p>
            <a:pPr algn="ctr"/>
            <a:r>
              <a:rPr lang="ja-JP" altLang="en-US" sz="2800" b="1" cap="none" spc="0" dirty="0" smtClean="0">
                <a:ln w="0"/>
                <a:solidFill>
                  <a:schemeClr val="bg1"/>
                </a:solidFill>
                <a:latin typeface="+mn-ea"/>
              </a:rPr>
              <a:t>防災</a:t>
            </a:r>
            <a:r>
              <a:rPr lang="ja-JP" altLang="en-US" sz="2800" b="1" cap="none" spc="0" dirty="0" smtClean="0">
                <a:ln w="0"/>
                <a:solidFill>
                  <a:schemeClr val="bg1"/>
                </a:solidFill>
                <a:latin typeface="+mn-ea"/>
              </a:rPr>
              <a:t>ノート</a:t>
            </a:r>
            <a:endParaRPr lang="en-US" altLang="ja-JP" sz="2800" b="1" cap="none" spc="0" dirty="0">
              <a:ln w="0"/>
              <a:solidFill>
                <a:schemeClr val="bg1"/>
              </a:solidFill>
              <a:latin typeface="+mn-ea"/>
            </a:endParaRPr>
          </a:p>
          <a:p>
            <a:pPr algn="ctr"/>
            <a:r>
              <a:rPr lang="ja-JP" altLang="en-US" sz="2000" b="1" dirty="0">
                <a:ln w="0"/>
                <a:solidFill>
                  <a:schemeClr val="bg1"/>
                </a:solidFill>
                <a:latin typeface="+mn-ea"/>
              </a:rPr>
              <a:t>（高等学校編</a:t>
            </a:r>
            <a:r>
              <a:rPr lang="ja-JP" altLang="en-US" sz="2000" b="1" dirty="0" smtClean="0">
                <a:ln w="0"/>
                <a:solidFill>
                  <a:schemeClr val="bg1"/>
                </a:solidFill>
                <a:latin typeface="+mn-ea"/>
              </a:rPr>
              <a:t>：指導者用）</a:t>
            </a:r>
            <a:endParaRPr lang="ja-JP" altLang="en-US" sz="2000" b="1" cap="none" spc="0" dirty="0">
              <a:ln w="0"/>
              <a:solidFill>
                <a:schemeClr val="bg1"/>
              </a:solidFill>
              <a:latin typeface="+mn-ea"/>
            </a:endParaRPr>
          </a:p>
        </p:txBody>
      </p:sp>
      <p:sp>
        <p:nvSpPr>
          <p:cNvPr id="7" name="角丸四角形 6"/>
          <p:cNvSpPr/>
          <p:nvPr/>
        </p:nvSpPr>
        <p:spPr>
          <a:xfrm>
            <a:off x="451743" y="2411012"/>
            <a:ext cx="6314071" cy="1417531"/>
          </a:xfrm>
          <a:prstGeom prst="roundRect">
            <a:avLst>
              <a:gd name="adj" fmla="val 147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just"/>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自然災害等から命を守る</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ために必要</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な知識や的確な判断力、主体的に</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行動する態度等を身に付けるためには、地理歴史科や家庭科など、教科</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等で学ぶ防災についての内容を相互の関係で捉えることが大切です。</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endParaRPr kumimoji="1"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kumimoji="1"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普段の授業での学びと「１日防災学校」での体験活動による学びを</a:t>
            </a:r>
            <a:r>
              <a:rPr lang="ja-JP" altLang="en-US" sz="1400" dirty="0" err="1">
                <a:solidFill>
                  <a:schemeClr val="tx1"/>
                </a:solidFill>
                <a:latin typeface="UD デジタル 教科書体 NP-R" panose="02020400000000000000" pitchFamily="18" charset="-128"/>
                <a:ea typeface="UD デジタル 教科書体 NP-R" panose="02020400000000000000" pitchFamily="18" charset="-128"/>
              </a:rPr>
              <a:t>つ</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なげ、学びを深めるために防災ノートを活用しましょう</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rPr>
              <a:t>。</a:t>
            </a:r>
            <a:endParaRPr lang="en-US" altLang="ja-JP" sz="1400" dirty="0" smtClean="0">
              <a:solidFill>
                <a:schemeClr val="tx1"/>
              </a:solidFill>
              <a:latin typeface="UD デジタル 教科書体 NP-R" panose="02020400000000000000" pitchFamily="18" charset="-128"/>
              <a:ea typeface="UD デジタル 教科書体 NP-R" panose="02020400000000000000" pitchFamily="18" charset="-128"/>
            </a:endParaRPr>
          </a:p>
          <a:p>
            <a:pPr algn="just"/>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防災教育で学んだことを、友人や家族と話し合うなどして、防災活動</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　の輪が、日常の暮らしの中に広がる取組を進めましょう。</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just"/>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4953771" y="65761"/>
            <a:ext cx="1812043" cy="250470"/>
          </a:xfrm>
          <a:prstGeom prst="rect">
            <a:avLst/>
          </a:prstGeom>
          <a:ln>
            <a:noFill/>
          </a:ln>
        </p:spPr>
        <p:style>
          <a:lnRef idx="2">
            <a:schemeClr val="dk1"/>
          </a:lnRef>
          <a:fillRef idx="1">
            <a:schemeClr val="lt1"/>
          </a:fillRef>
          <a:effectRef idx="0">
            <a:schemeClr val="dk1"/>
          </a:effectRef>
          <a:fontRef idx="minor">
            <a:schemeClr val="dk1"/>
          </a:fontRef>
        </p:style>
        <p:txBody>
          <a:bodyPr wrap="square" tIns="72000" rtlCol="0">
            <a:noAutofit/>
          </a:bodyPr>
          <a:lstStyle/>
          <a:p>
            <a:pPr algn="ctr"/>
            <a:r>
              <a:rPr kumimoji="1" lang="ja-JP" altLang="en-US" sz="1200" b="1" dirty="0">
                <a:latin typeface="游ゴシック" panose="020B0400000000000000" pitchFamily="50" charset="-128"/>
                <a:ea typeface="游ゴシック" panose="020B0400000000000000" pitchFamily="50" charset="-128"/>
              </a:rPr>
              <a:t>防災</a:t>
            </a:r>
            <a:r>
              <a:rPr kumimoji="1" lang="ja-JP" altLang="en-US" sz="1200" b="1" dirty="0" smtClean="0">
                <a:latin typeface="游ゴシック" panose="020B0400000000000000" pitchFamily="50" charset="-128"/>
                <a:ea typeface="游ゴシック" panose="020B0400000000000000" pitchFamily="50" charset="-128"/>
              </a:rPr>
              <a:t>教育資料</a:t>
            </a:r>
            <a:endParaRPr lang="ja-JP" altLang="en-US" sz="1200" b="1" dirty="0">
              <a:latin typeface="游ゴシック" panose="020B0400000000000000" pitchFamily="50" charset="-128"/>
              <a:ea typeface="游ゴシック" panose="020B0400000000000000" pitchFamily="50" charset="-128"/>
            </a:endParaRPr>
          </a:p>
          <a:p>
            <a:pPr algn="ctr"/>
            <a:endParaRPr kumimoji="1" lang="en-US" altLang="ja-JP" sz="1050" b="1" dirty="0">
              <a:latin typeface="游ゴシック" panose="020B0400000000000000" pitchFamily="50" charset="-128"/>
              <a:ea typeface="游ゴシック" panose="020B0400000000000000" pitchFamily="50" charset="-128"/>
            </a:endParaRPr>
          </a:p>
        </p:txBody>
      </p:sp>
      <p:sp>
        <p:nvSpPr>
          <p:cNvPr id="13" name="テキスト ボックス 12"/>
          <p:cNvSpPr txBox="1"/>
          <p:nvPr/>
        </p:nvSpPr>
        <p:spPr>
          <a:xfrm>
            <a:off x="156706" y="5913713"/>
            <a:ext cx="6544588" cy="369332"/>
          </a:xfrm>
          <a:prstGeom prst="rect">
            <a:avLst/>
          </a:prstGeom>
          <a:solidFill>
            <a:srgbClr val="92D050"/>
          </a:solidFill>
        </p:spPr>
        <p:txBody>
          <a:bodyPr wrap="square" rtlCol="0">
            <a:spAutoFit/>
          </a:bodyPr>
          <a:lstStyle/>
          <a:p>
            <a:pPr algn="ctr"/>
            <a:r>
              <a:rPr kumimoji="1" lang="ja-JP" altLang="en-US"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教科等における防災教育（例）</a:t>
            </a:r>
          </a:p>
        </p:txBody>
      </p:sp>
      <p:sp>
        <p:nvSpPr>
          <p:cNvPr id="14" name="テキスト ボックス 13"/>
          <p:cNvSpPr txBox="1"/>
          <p:nvPr/>
        </p:nvSpPr>
        <p:spPr>
          <a:xfrm>
            <a:off x="0" y="9237429"/>
            <a:ext cx="6858000" cy="51332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algn="ctr"/>
            <a:r>
              <a:rPr kumimoji="1" lang="ja-JP" altLang="en-US" sz="1400" b="1" dirty="0">
                <a:latin typeface="游ゴシック" panose="020B0400000000000000" pitchFamily="50" charset="-128"/>
                <a:ea typeface="游ゴシック" panose="020B0400000000000000" pitchFamily="50" charset="-128"/>
              </a:rPr>
              <a:t>北海道教育庁学校教育局生徒指導・学校安全課</a:t>
            </a:r>
          </a:p>
          <a:p>
            <a:pPr algn="ctr"/>
            <a:r>
              <a:rPr kumimoji="1" lang="ja-JP" altLang="en-US" sz="1200" b="1" dirty="0">
                <a:latin typeface="游ゴシック" panose="020B0400000000000000" pitchFamily="50" charset="-128"/>
                <a:ea typeface="游ゴシック" panose="020B0400000000000000" pitchFamily="50" charset="-128"/>
              </a:rPr>
              <a:t>令和 </a:t>
            </a:r>
            <a:r>
              <a:rPr lang="en-US" altLang="ja-JP" sz="1400" b="1" dirty="0">
                <a:latin typeface="游ゴシック" panose="020B0400000000000000" pitchFamily="50" charset="-128"/>
                <a:ea typeface="游ゴシック" panose="020B0400000000000000" pitchFamily="50" charset="-128"/>
              </a:rPr>
              <a:t>3 </a:t>
            </a:r>
            <a:r>
              <a:rPr kumimoji="1" lang="ja-JP" altLang="en-US" sz="1200" b="1" dirty="0">
                <a:latin typeface="游ゴシック" panose="020B0400000000000000" pitchFamily="50" charset="-128"/>
                <a:ea typeface="游ゴシック" panose="020B0400000000000000" pitchFamily="50" charset="-128"/>
              </a:rPr>
              <a:t>年</a:t>
            </a:r>
            <a:r>
              <a:rPr kumimoji="1" lang="en-US" altLang="ja-JP" sz="1400" b="1" dirty="0">
                <a:latin typeface="游ゴシック" panose="020B0400000000000000" pitchFamily="50" charset="-128"/>
                <a:ea typeface="游ゴシック" panose="020B0400000000000000" pitchFamily="50" charset="-128"/>
              </a:rPr>
              <a:t>( 2021</a:t>
            </a:r>
            <a:r>
              <a:rPr kumimoji="1" lang="ja-JP" altLang="en-US" sz="1200" b="1" dirty="0">
                <a:latin typeface="游ゴシック" panose="020B0400000000000000" pitchFamily="50" charset="-128"/>
                <a:ea typeface="游ゴシック" panose="020B0400000000000000" pitchFamily="50" charset="-128"/>
              </a:rPr>
              <a:t>年 </a:t>
            </a:r>
            <a:r>
              <a:rPr kumimoji="1" lang="en-US" altLang="ja-JP" sz="1400" b="1" dirty="0">
                <a:latin typeface="游ゴシック" panose="020B0400000000000000" pitchFamily="50" charset="-128"/>
                <a:ea typeface="游ゴシック" panose="020B0400000000000000" pitchFamily="50" charset="-128"/>
              </a:rPr>
              <a:t>) </a:t>
            </a:r>
            <a:r>
              <a:rPr kumimoji="1" lang="ja-JP" altLang="en-US" sz="1400" b="1" smtClean="0">
                <a:latin typeface="游ゴシック" panose="020B0400000000000000" pitchFamily="50" charset="-128"/>
                <a:ea typeface="游ゴシック" panose="020B0400000000000000" pitchFamily="50" charset="-128"/>
              </a:rPr>
              <a:t>５</a:t>
            </a:r>
            <a:r>
              <a:rPr lang="en-US" altLang="ja-JP" sz="1400" b="1" smtClean="0">
                <a:latin typeface="游ゴシック" panose="020B0400000000000000" pitchFamily="50" charset="-128"/>
                <a:ea typeface="游ゴシック" panose="020B0400000000000000" pitchFamily="50" charset="-128"/>
              </a:rPr>
              <a:t> </a:t>
            </a:r>
            <a:r>
              <a:rPr kumimoji="1" lang="ja-JP" altLang="en-US" sz="1200" b="1" dirty="0">
                <a:latin typeface="游ゴシック" panose="020B0400000000000000" pitchFamily="50" charset="-128"/>
                <a:ea typeface="游ゴシック" panose="020B0400000000000000" pitchFamily="50" charset="-128"/>
              </a:rPr>
              <a:t>月</a:t>
            </a:r>
            <a:endParaRPr kumimoji="1" lang="en-US" altLang="ja-JP" sz="1400" b="1" dirty="0">
              <a:latin typeface="游ゴシック" panose="020B0400000000000000" pitchFamily="50" charset="-128"/>
              <a:ea typeface="游ゴシック" panose="020B0400000000000000" pitchFamily="50" charset="-128"/>
            </a:endParaRPr>
          </a:p>
        </p:txBody>
      </p:sp>
      <p:sp>
        <p:nvSpPr>
          <p:cNvPr id="22" name="角丸四角形 21"/>
          <p:cNvSpPr/>
          <p:nvPr/>
        </p:nvSpPr>
        <p:spPr>
          <a:xfrm>
            <a:off x="221226" y="316230"/>
            <a:ext cx="1511708" cy="1370232"/>
          </a:xfrm>
          <a:prstGeom prst="roundRect">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b="1" dirty="0">
                <a:solidFill>
                  <a:srgbClr val="008000"/>
                </a:solidFill>
              </a:rPr>
              <a:t>自分</a:t>
            </a:r>
            <a:r>
              <a:rPr kumimoji="1" lang="ja-JP" altLang="en-US" sz="1600" b="1" dirty="0">
                <a:solidFill>
                  <a:srgbClr val="008000"/>
                </a:solidFill>
              </a:rPr>
              <a:t>で</a:t>
            </a:r>
            <a:r>
              <a:rPr kumimoji="1" lang="ja-JP" altLang="en-US" b="1" dirty="0">
                <a:solidFill>
                  <a:srgbClr val="008000"/>
                </a:solidFill>
              </a:rPr>
              <a:t>守</a:t>
            </a:r>
            <a:r>
              <a:rPr kumimoji="1" lang="ja-JP" altLang="en-US" sz="1600" b="1" dirty="0">
                <a:solidFill>
                  <a:srgbClr val="008000"/>
                </a:solidFill>
              </a:rPr>
              <a:t>る</a:t>
            </a:r>
          </a:p>
          <a:p>
            <a:pPr algn="ctr"/>
            <a:r>
              <a:rPr kumimoji="1" lang="ja-JP" altLang="en-US" b="1" dirty="0">
                <a:solidFill>
                  <a:srgbClr val="008000"/>
                </a:solidFill>
              </a:rPr>
              <a:t>みんな</a:t>
            </a:r>
            <a:r>
              <a:rPr kumimoji="1" lang="ja-JP" altLang="en-US" sz="1600" b="1" dirty="0">
                <a:solidFill>
                  <a:srgbClr val="008000"/>
                </a:solidFill>
              </a:rPr>
              <a:t>で</a:t>
            </a:r>
            <a:r>
              <a:rPr kumimoji="1" lang="ja-JP" altLang="en-US" b="1" dirty="0">
                <a:solidFill>
                  <a:srgbClr val="008000"/>
                </a:solidFill>
              </a:rPr>
              <a:t>守</a:t>
            </a:r>
            <a:r>
              <a:rPr kumimoji="1" lang="ja-JP" altLang="en-US" sz="1600" b="1" dirty="0">
                <a:solidFill>
                  <a:srgbClr val="008000"/>
                </a:solidFill>
              </a:rPr>
              <a:t>る</a:t>
            </a:r>
          </a:p>
          <a:p>
            <a:pPr algn="ctr"/>
            <a:r>
              <a:rPr kumimoji="1" lang="ja-JP" altLang="en-US" b="1" dirty="0">
                <a:solidFill>
                  <a:srgbClr val="008000"/>
                </a:solidFill>
              </a:rPr>
              <a:t>防災教育</a:t>
            </a:r>
          </a:p>
        </p:txBody>
      </p:sp>
      <p:sp>
        <p:nvSpPr>
          <p:cNvPr id="12" name="テキスト ボックス 11"/>
          <p:cNvSpPr txBox="1"/>
          <p:nvPr/>
        </p:nvSpPr>
        <p:spPr>
          <a:xfrm>
            <a:off x="414598" y="6221629"/>
            <a:ext cx="6063114" cy="30931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ts val="1800"/>
              </a:lnSpc>
            </a:pPr>
            <a:endParaRPr lang="ja-JP" altLang="en-US" sz="1200" dirty="0">
              <a:latin typeface="UD デジタル 教科書体 NP-R" panose="02020400000000000000" pitchFamily="18" charset="-128"/>
              <a:ea typeface="UD デジタル 教科書体 NP-R" panose="02020400000000000000" pitchFamily="18" charset="-128"/>
            </a:endParaRPr>
          </a:p>
          <a:p>
            <a:pPr>
              <a:lnSpc>
                <a:spcPts val="1800"/>
              </a:lnSpc>
            </a:pPr>
            <a:r>
              <a:rPr lang="ja-JP" altLang="en-US" sz="1400" b="1" dirty="0">
                <a:latin typeface="UD デジタル 教科書体 NP-R" panose="02020400000000000000" pitchFamily="18" charset="-128"/>
                <a:ea typeface="UD デジタル 教科書体 NP-R" panose="02020400000000000000" pitchFamily="18" charset="-128"/>
              </a:rPr>
              <a:t>□　地理歴史科・</a:t>
            </a:r>
            <a:r>
              <a:rPr lang="ja-JP" altLang="en-US" sz="1400" b="1" dirty="0" smtClean="0">
                <a:latin typeface="UD デジタル 教科書体 NP-R" panose="02020400000000000000" pitchFamily="18" charset="-128"/>
                <a:ea typeface="UD デジタル 教科書体 NP-R" panose="02020400000000000000" pitchFamily="18" charset="-128"/>
              </a:rPr>
              <a:t>地理Ａ</a:t>
            </a:r>
            <a:r>
              <a:rPr lang="ja-JP" altLang="en-US" sz="1400" b="1" dirty="0">
                <a:latin typeface="UD デジタル 教科書体 NP-R" panose="02020400000000000000" pitchFamily="18" charset="-128"/>
                <a:ea typeface="UD デジタル 教科書体 NP-R" panose="02020400000000000000" pitchFamily="18" charset="-128"/>
              </a:rPr>
              <a:t>　内容「自然環境と防災」</a:t>
            </a:r>
            <a:endParaRPr lang="en-US" altLang="ja-JP" sz="1400" b="1" dirty="0">
              <a:latin typeface="UD デジタル 教科書体 NP-R" panose="02020400000000000000" pitchFamily="18" charset="-128"/>
              <a:ea typeface="UD デジタル 教科書体 NP-R" panose="02020400000000000000" pitchFamily="18" charset="-128"/>
            </a:endParaRPr>
          </a:p>
          <a:p>
            <a:pPr>
              <a:lnSpc>
                <a:spcPts val="1800"/>
              </a:lnSpc>
            </a:pPr>
            <a:endParaRPr lang="en-US" altLang="ja-JP" sz="1400" b="1" dirty="0">
              <a:latin typeface="UD デジタル 教科書体 NP-R" panose="02020400000000000000" pitchFamily="18" charset="-128"/>
              <a:ea typeface="UD デジタル 教科書体 NP-R" panose="02020400000000000000" pitchFamily="18" charset="-128"/>
              <a:cs typeface="Segoe UI" panose="020B0502040204020203" pitchFamily="34" charset="0"/>
            </a:endParaRPr>
          </a:p>
          <a:p>
            <a:pPr>
              <a:lnSpc>
                <a:spcPts val="1800"/>
              </a:lnSpc>
            </a:pPr>
            <a:r>
              <a:rPr lang="ja-JP" altLang="en-US" sz="1400" b="1" dirty="0">
                <a:latin typeface="UD デジタル 教科書体 NP-R" panose="02020400000000000000" pitchFamily="18" charset="-128"/>
                <a:ea typeface="UD デジタル 教科書体 NP-R" panose="02020400000000000000" pitchFamily="18" charset="-128"/>
              </a:rPr>
              <a:t>□　理科・科学と人間生活　内容</a:t>
            </a:r>
            <a:r>
              <a:rPr lang="ja-JP" altLang="en-US" sz="1400" b="1" dirty="0" smtClean="0">
                <a:latin typeface="UD デジタル 教科書体 NP-R" panose="02020400000000000000" pitchFamily="18" charset="-128"/>
                <a:ea typeface="UD デジタル 教科書体 NP-R" panose="02020400000000000000" pitchFamily="18" charset="-128"/>
              </a:rPr>
              <a:t>「身近な自然環境と自然災害」</a:t>
            </a:r>
            <a:endParaRPr lang="en-US" altLang="ja-JP" sz="1400" b="1" dirty="0">
              <a:latin typeface="UD デジタル 教科書体 NP-R" panose="02020400000000000000" pitchFamily="18" charset="-128"/>
              <a:ea typeface="UD デジタル 教科書体 NP-R" panose="02020400000000000000" pitchFamily="18" charset="-128"/>
            </a:endParaRPr>
          </a:p>
          <a:p>
            <a:pPr>
              <a:lnSpc>
                <a:spcPts val="1800"/>
              </a:lnSpc>
            </a:pPr>
            <a:endParaRPr lang="en-US" altLang="ja-JP" sz="1400" b="1" dirty="0">
              <a:latin typeface="UD デジタル 教科書体 NP-R" panose="02020400000000000000" pitchFamily="18" charset="-128"/>
              <a:ea typeface="UD デジタル 教科書体 NP-R" panose="02020400000000000000" pitchFamily="18" charset="-128"/>
            </a:endParaRPr>
          </a:p>
          <a:p>
            <a:pPr>
              <a:lnSpc>
                <a:spcPts val="1800"/>
              </a:lnSpc>
            </a:pPr>
            <a:r>
              <a:rPr lang="ja-JP" altLang="en-US" sz="1400" b="1" dirty="0">
                <a:latin typeface="UD デジタル 教科書体 NP-R" panose="02020400000000000000" pitchFamily="18" charset="-128"/>
                <a:ea typeface="UD デジタル 教科書体 NP-R" panose="02020400000000000000" pitchFamily="18" charset="-128"/>
              </a:rPr>
              <a:t>□　保健体育科・保健　内容「安全</a:t>
            </a:r>
            <a:r>
              <a:rPr lang="ja-JP" altLang="en-US" sz="1400" b="1" dirty="0" smtClean="0">
                <a:latin typeface="UD デジタル 教科書体 NP-R" panose="02020400000000000000" pitchFamily="18" charset="-128"/>
                <a:ea typeface="UD デジタル 教科書体 NP-R" panose="02020400000000000000" pitchFamily="18" charset="-128"/>
              </a:rPr>
              <a:t>な社会づくり」</a:t>
            </a:r>
            <a:endParaRPr lang="en-US" altLang="ja-JP" sz="1400" b="1" dirty="0">
              <a:latin typeface="UD デジタル 教科書体 NP-R" panose="02020400000000000000" pitchFamily="18" charset="-128"/>
              <a:ea typeface="UD デジタル 教科書体 NP-R" panose="02020400000000000000" pitchFamily="18" charset="-128"/>
            </a:endParaRPr>
          </a:p>
          <a:p>
            <a:pPr>
              <a:lnSpc>
                <a:spcPts val="1800"/>
              </a:lnSpc>
            </a:pPr>
            <a:endParaRPr lang="en-US" altLang="ja-JP" sz="1400" b="1" dirty="0">
              <a:latin typeface="UD デジタル 教科書体 NP-R" panose="02020400000000000000" pitchFamily="18" charset="-128"/>
              <a:ea typeface="UD デジタル 教科書体 NP-R" panose="02020400000000000000" pitchFamily="18" charset="-128"/>
            </a:endParaRPr>
          </a:p>
          <a:p>
            <a:pPr>
              <a:lnSpc>
                <a:spcPts val="1800"/>
              </a:lnSpc>
            </a:pPr>
            <a:r>
              <a:rPr lang="ja-JP" altLang="en-US" sz="1400" b="1" dirty="0">
                <a:latin typeface="UD デジタル 教科書体 NP-R" panose="02020400000000000000" pitchFamily="18" charset="-128"/>
                <a:ea typeface="UD デジタル 教科書体 NP-R" panose="02020400000000000000" pitchFamily="18" charset="-128"/>
              </a:rPr>
              <a:t>□　家庭科・家庭基礎　内容「</a:t>
            </a:r>
            <a:r>
              <a:rPr lang="ja-JP" altLang="en-US" sz="1400" b="1" dirty="0" smtClean="0">
                <a:latin typeface="UD デジタル 教科書体 NP-R" panose="02020400000000000000" pitchFamily="18" charset="-128"/>
                <a:ea typeface="UD デジタル 教科書体 NP-R" panose="02020400000000000000" pitchFamily="18" charset="-128"/>
              </a:rPr>
              <a:t>住居と</a:t>
            </a:r>
            <a:r>
              <a:rPr lang="ja-JP" altLang="en-US" sz="1400" b="1" dirty="0">
                <a:latin typeface="UD デジタル 教科書体 NP-R" panose="02020400000000000000" pitchFamily="18" charset="-128"/>
                <a:ea typeface="UD デジタル 教科書体 NP-R" panose="02020400000000000000" pitchFamily="18" charset="-128"/>
              </a:rPr>
              <a:t>住環境」</a:t>
            </a:r>
            <a:endParaRPr lang="en-US" altLang="ja-JP" sz="1400" b="1" dirty="0">
              <a:latin typeface="UD デジタル 教科書体 NP-R" panose="02020400000000000000" pitchFamily="18" charset="-128"/>
              <a:ea typeface="UD デジタル 教科書体 NP-R" panose="02020400000000000000" pitchFamily="18" charset="-128"/>
            </a:endParaRPr>
          </a:p>
          <a:p>
            <a:pPr>
              <a:lnSpc>
                <a:spcPts val="1800"/>
              </a:lnSpc>
            </a:pPr>
            <a:endParaRPr lang="en-US" altLang="ja-JP" sz="1400" b="1" dirty="0">
              <a:latin typeface="UD デジタル 教科書体 NP-R" panose="02020400000000000000" pitchFamily="18" charset="-128"/>
              <a:ea typeface="UD デジタル 教科書体 NP-R" panose="02020400000000000000" pitchFamily="18" charset="-128"/>
            </a:endParaRPr>
          </a:p>
          <a:p>
            <a:pPr>
              <a:lnSpc>
                <a:spcPts val="1800"/>
              </a:lnSpc>
            </a:pPr>
            <a:r>
              <a:rPr lang="ja-JP" altLang="en-US" sz="1400" b="1" dirty="0">
                <a:latin typeface="UD デジタル 教科書体 NP-R" panose="02020400000000000000" pitchFamily="18" charset="-128"/>
                <a:ea typeface="UD デジタル 教科書体 NP-R" panose="02020400000000000000" pitchFamily="18" charset="-128"/>
              </a:rPr>
              <a:t>□　特別活動・ホームルーム活動　</a:t>
            </a:r>
            <a:endParaRPr lang="en-US" altLang="ja-JP" sz="1400" b="1" dirty="0">
              <a:latin typeface="UD デジタル 教科書体 NP-R" panose="02020400000000000000" pitchFamily="18" charset="-128"/>
              <a:ea typeface="UD デジタル 教科書体 NP-R" panose="02020400000000000000" pitchFamily="18" charset="-128"/>
            </a:endParaRPr>
          </a:p>
          <a:p>
            <a:pPr>
              <a:lnSpc>
                <a:spcPts val="1800"/>
              </a:lnSpc>
            </a:pPr>
            <a:r>
              <a:rPr lang="ja-JP" altLang="en-US" sz="1400" b="1" dirty="0">
                <a:latin typeface="UD デジタル 教科書体 NP-R" panose="02020400000000000000" pitchFamily="18" charset="-128"/>
                <a:ea typeface="UD デジタル 教科書体 NP-R" panose="02020400000000000000" pitchFamily="18" charset="-128"/>
              </a:rPr>
              <a:t>　　内容</a:t>
            </a:r>
            <a:r>
              <a:rPr lang="ja-JP" altLang="en-US" sz="1400" b="1" dirty="0" smtClean="0">
                <a:latin typeface="UD デジタル 教科書体 NP-R" panose="02020400000000000000" pitchFamily="18" charset="-128"/>
                <a:ea typeface="UD デジタル 教科書体 NP-R" panose="02020400000000000000" pitchFamily="18" charset="-128"/>
              </a:rPr>
              <a:t>「生命の尊重と安全な生活態度や規律ある習慣の確立」</a:t>
            </a:r>
            <a:endParaRPr lang="en-US" altLang="ja-JP" sz="1400" b="1" dirty="0">
              <a:latin typeface="UD デジタル 教科書体 NP-R" panose="02020400000000000000" pitchFamily="18" charset="-128"/>
              <a:ea typeface="UD デジタル 教科書体 NP-R" panose="02020400000000000000" pitchFamily="18" charset="-128"/>
            </a:endParaRPr>
          </a:p>
          <a:p>
            <a:pPr>
              <a:lnSpc>
                <a:spcPts val="1800"/>
              </a:lnSpc>
            </a:pPr>
            <a:endParaRPr lang="en-US" altLang="ja-JP" sz="1400" b="1" dirty="0">
              <a:latin typeface="UD デジタル 教科書体 NP-R" panose="02020400000000000000" pitchFamily="18" charset="-128"/>
              <a:ea typeface="UD デジタル 教科書体 NP-R" panose="02020400000000000000" pitchFamily="18" charset="-128"/>
              <a:cs typeface="Segoe UI" panose="020B0502040204020203" pitchFamily="34" charset="0"/>
            </a:endParaRPr>
          </a:p>
          <a:p>
            <a:pPr>
              <a:lnSpc>
                <a:spcPts val="1800"/>
              </a:lnSpc>
            </a:pPr>
            <a:endParaRPr lang="en-US" altLang="ja-JP" sz="1200" b="1" dirty="0">
              <a:latin typeface="UD デジタル 教科書体 NP-R" panose="02020400000000000000" pitchFamily="18" charset="-128"/>
              <a:ea typeface="UD デジタル 教科書体 NP-R" panose="02020400000000000000" pitchFamily="18" charset="-128"/>
              <a:cs typeface="Segoe UI" panose="020B0502040204020203" pitchFamily="34" charset="0"/>
            </a:endParaRPr>
          </a:p>
        </p:txBody>
      </p:sp>
      <p:sp>
        <p:nvSpPr>
          <p:cNvPr id="21" name="テキスト ボックス 20"/>
          <p:cNvSpPr txBox="1"/>
          <p:nvPr/>
        </p:nvSpPr>
        <p:spPr>
          <a:xfrm>
            <a:off x="221226" y="1910222"/>
            <a:ext cx="6544588" cy="369332"/>
          </a:xfrm>
          <a:prstGeom prst="rect">
            <a:avLst/>
          </a:prstGeom>
          <a:solidFill>
            <a:srgbClr val="92D050"/>
          </a:solidFill>
        </p:spPr>
        <p:txBody>
          <a:bodyPr wrap="square" rtlCol="0">
            <a:spAutoFit/>
          </a:bodyPr>
          <a:lstStyle/>
          <a:p>
            <a:pPr algn="ctr"/>
            <a:r>
              <a:rPr kumimoji="1" lang="ja-JP" altLang="en-US"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防災ノート作成のねらい</a:t>
            </a:r>
          </a:p>
        </p:txBody>
      </p:sp>
      <p:sp>
        <p:nvSpPr>
          <p:cNvPr id="25" name="円形吹き出し 54">
            <a:extLst>
              <a:ext uri="{FF2B5EF4-FFF2-40B4-BE49-F238E27FC236}">
                <a16:creationId xmlns:a16="http://schemas.microsoft.com/office/drawing/2014/main" id="{3F36D315-01E1-4F39-984E-C3E7BE4AFE6C}"/>
              </a:ext>
            </a:extLst>
          </p:cNvPr>
          <p:cNvSpPr/>
          <p:nvPr/>
        </p:nvSpPr>
        <p:spPr>
          <a:xfrm flipH="1">
            <a:off x="439759" y="4511992"/>
            <a:ext cx="764928" cy="369332"/>
          </a:xfrm>
          <a:prstGeom prst="wedgeEllipseCallout">
            <a:avLst>
              <a:gd name="adj1" fmla="val -44314"/>
              <a:gd name="adj2" fmla="val 3555"/>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3F33E997-FF85-445C-86CF-5F050B67BACC}"/>
              </a:ext>
            </a:extLst>
          </p:cNvPr>
          <p:cNvSpPr/>
          <p:nvPr/>
        </p:nvSpPr>
        <p:spPr>
          <a:xfrm>
            <a:off x="451743" y="4553494"/>
            <a:ext cx="859018" cy="307777"/>
          </a:xfrm>
          <a:prstGeom prst="rect">
            <a:avLst/>
          </a:prstGeom>
        </p:spPr>
        <p:txBody>
          <a:bodyPr wrap="none">
            <a:spAutoFit/>
          </a:bodyPr>
          <a:lstStyle/>
          <a:p>
            <a:r>
              <a:rPr lang="en-US" altLang="ja-JP" sz="1400" b="1" dirty="0">
                <a:solidFill>
                  <a:schemeClr val="bg1"/>
                </a:solidFill>
                <a:latin typeface="Segoe UI" panose="020B0502040204020203" pitchFamily="34" charset="0"/>
                <a:cs typeface="Segoe UI" panose="020B0502040204020203" pitchFamily="34" charset="0"/>
              </a:rPr>
              <a:t>Point</a:t>
            </a:r>
            <a:r>
              <a:rPr lang="ja-JP" altLang="en-US" sz="1400" b="1" dirty="0">
                <a:solidFill>
                  <a:schemeClr val="bg1"/>
                </a:solidFill>
                <a:latin typeface="Segoe UI" panose="020B0502040204020203" pitchFamily="34" charset="0"/>
                <a:cs typeface="Segoe UI" panose="020B0502040204020203" pitchFamily="34" charset="0"/>
              </a:rPr>
              <a:t>！</a:t>
            </a:r>
            <a:r>
              <a:rPr lang="en-US" altLang="ja-JP" sz="1400" b="1" dirty="0">
                <a:solidFill>
                  <a:schemeClr val="bg1"/>
                </a:solidFill>
                <a:latin typeface="Segoe UI" panose="020B0502040204020203" pitchFamily="34" charset="0"/>
                <a:cs typeface="Segoe UI" panose="020B0502040204020203" pitchFamily="34" charset="0"/>
              </a:rPr>
              <a:t> </a:t>
            </a:r>
            <a:endParaRPr lang="ja-JP" altLang="en-US" sz="1400" b="1" dirty="0">
              <a:solidFill>
                <a:schemeClr val="bg1"/>
              </a:solidFill>
              <a:latin typeface="Segoe UI" panose="020B0502040204020203" pitchFamily="34" charset="0"/>
              <a:cs typeface="Segoe UI" panose="020B0502040204020203" pitchFamily="34" charset="0"/>
            </a:endParaRPr>
          </a:p>
        </p:txBody>
      </p:sp>
      <p:sp>
        <p:nvSpPr>
          <p:cNvPr id="27" name="角丸四角形 21">
            <a:extLst>
              <a:ext uri="{FF2B5EF4-FFF2-40B4-BE49-F238E27FC236}">
                <a16:creationId xmlns:a16="http://schemas.microsoft.com/office/drawing/2014/main" id="{367D9FB6-CAD2-4204-B480-343406A179EB}"/>
              </a:ext>
            </a:extLst>
          </p:cNvPr>
          <p:cNvSpPr/>
          <p:nvPr/>
        </p:nvSpPr>
        <p:spPr>
          <a:xfrm>
            <a:off x="1322745" y="4488892"/>
            <a:ext cx="4717375" cy="436979"/>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noAutofit/>
          </a:bodyPr>
          <a:lstStyle/>
          <a:p>
            <a:r>
              <a:rPr kumimoji="1" lang="ja-JP" altLang="en-US" sz="1600" dirty="0">
                <a:solidFill>
                  <a:schemeClr val="accent6">
                    <a:lumMod val="50000"/>
                  </a:schemeClr>
                </a:solidFill>
                <a:latin typeface="UD デジタル 教科書体 N-B" panose="02020700000000000000" pitchFamily="17" charset="-128"/>
                <a:ea typeface="UD デジタル 教科書体 N-B" panose="02020700000000000000" pitchFamily="17" charset="-128"/>
              </a:rPr>
              <a:t>防災教育は普段の授業で実施可能です</a:t>
            </a:r>
            <a:r>
              <a:rPr kumimoji="1" lang="ja-JP" altLang="en-US" sz="1600" dirty="0" smtClean="0">
                <a:solidFill>
                  <a:schemeClr val="accent6">
                    <a:lumMod val="50000"/>
                  </a:schemeClr>
                </a:solidFill>
                <a:latin typeface="UD デジタル 教科書体 N-B" panose="02020700000000000000" pitchFamily="17" charset="-128"/>
                <a:ea typeface="UD デジタル 教科書体 N-B" panose="02020700000000000000" pitchFamily="17" charset="-128"/>
              </a:rPr>
              <a:t>。　　</a:t>
            </a:r>
            <a:endParaRPr kumimoji="1" lang="en-US" altLang="ja-JP" sz="1600" dirty="0">
              <a:solidFill>
                <a:schemeClr val="accent6">
                  <a:lumMod val="50000"/>
                </a:schemeClr>
              </a:solidFill>
              <a:latin typeface="UD デジタル 教科書体 N-B" panose="02020700000000000000" pitchFamily="17" charset="-128"/>
              <a:ea typeface="UD デジタル 教科書体 N-B" panose="02020700000000000000" pitchFamily="17" charset="-128"/>
            </a:endParaRPr>
          </a:p>
        </p:txBody>
      </p:sp>
      <p:sp>
        <p:nvSpPr>
          <p:cNvPr id="28" name="円形吹き出し 54">
            <a:extLst>
              <a:ext uri="{FF2B5EF4-FFF2-40B4-BE49-F238E27FC236}">
                <a16:creationId xmlns:a16="http://schemas.microsoft.com/office/drawing/2014/main" id="{80AD31B1-463D-4F6C-A6D1-6A7A73374EE7}"/>
              </a:ext>
            </a:extLst>
          </p:cNvPr>
          <p:cNvSpPr/>
          <p:nvPr/>
        </p:nvSpPr>
        <p:spPr>
          <a:xfrm flipH="1">
            <a:off x="451743" y="5179723"/>
            <a:ext cx="764928" cy="369332"/>
          </a:xfrm>
          <a:prstGeom prst="wedgeEllipseCallout">
            <a:avLst>
              <a:gd name="adj1" fmla="val -44314"/>
              <a:gd name="adj2" fmla="val 3555"/>
            </a:avLst>
          </a:prstGeom>
          <a:solidFill>
            <a:srgbClr val="92D050"/>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0CE26838-BEFC-4214-8179-2EEF07B86A10}"/>
              </a:ext>
            </a:extLst>
          </p:cNvPr>
          <p:cNvSpPr/>
          <p:nvPr/>
        </p:nvSpPr>
        <p:spPr>
          <a:xfrm>
            <a:off x="463727" y="5221225"/>
            <a:ext cx="859018" cy="307777"/>
          </a:xfrm>
          <a:prstGeom prst="rect">
            <a:avLst/>
          </a:prstGeom>
        </p:spPr>
        <p:txBody>
          <a:bodyPr wrap="none">
            <a:spAutoFit/>
          </a:bodyPr>
          <a:lstStyle/>
          <a:p>
            <a:r>
              <a:rPr lang="en-US" altLang="ja-JP" sz="1400" b="1" dirty="0">
                <a:solidFill>
                  <a:schemeClr val="bg1"/>
                </a:solidFill>
                <a:latin typeface="Segoe UI" panose="020B0502040204020203" pitchFamily="34" charset="0"/>
                <a:cs typeface="Segoe UI" panose="020B0502040204020203" pitchFamily="34" charset="0"/>
              </a:rPr>
              <a:t>Point</a:t>
            </a:r>
            <a:r>
              <a:rPr lang="ja-JP" altLang="en-US" sz="1400" b="1" dirty="0">
                <a:solidFill>
                  <a:schemeClr val="bg1"/>
                </a:solidFill>
                <a:latin typeface="Segoe UI" panose="020B0502040204020203" pitchFamily="34" charset="0"/>
                <a:cs typeface="Segoe UI" panose="020B0502040204020203" pitchFamily="34" charset="0"/>
              </a:rPr>
              <a:t>！</a:t>
            </a:r>
            <a:r>
              <a:rPr lang="en-US" altLang="ja-JP" sz="1400" b="1" dirty="0">
                <a:solidFill>
                  <a:schemeClr val="bg1"/>
                </a:solidFill>
                <a:latin typeface="Segoe UI" panose="020B0502040204020203" pitchFamily="34" charset="0"/>
                <a:cs typeface="Segoe UI" panose="020B0502040204020203" pitchFamily="34" charset="0"/>
              </a:rPr>
              <a:t> </a:t>
            </a:r>
            <a:endParaRPr lang="ja-JP" altLang="en-US" sz="1400" b="1" dirty="0">
              <a:solidFill>
                <a:schemeClr val="bg1"/>
              </a:solidFill>
              <a:latin typeface="Segoe UI" panose="020B0502040204020203" pitchFamily="34" charset="0"/>
              <a:cs typeface="Segoe UI" panose="020B0502040204020203" pitchFamily="34" charset="0"/>
            </a:endParaRPr>
          </a:p>
        </p:txBody>
      </p:sp>
      <p:sp>
        <p:nvSpPr>
          <p:cNvPr id="30" name="角丸四角形 21">
            <a:extLst>
              <a:ext uri="{FF2B5EF4-FFF2-40B4-BE49-F238E27FC236}">
                <a16:creationId xmlns:a16="http://schemas.microsoft.com/office/drawing/2014/main" id="{0F7E0602-19A5-49BF-80E6-CD499E2DFA80}"/>
              </a:ext>
            </a:extLst>
          </p:cNvPr>
          <p:cNvSpPr/>
          <p:nvPr/>
        </p:nvSpPr>
        <p:spPr>
          <a:xfrm>
            <a:off x="1310761" y="5050676"/>
            <a:ext cx="4717375" cy="624840"/>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1600" dirty="0" smtClean="0">
                <a:solidFill>
                  <a:schemeClr val="accent6">
                    <a:lumMod val="50000"/>
                  </a:schemeClr>
                </a:solidFill>
                <a:latin typeface="UD デジタル 教科書体 N-B" panose="02020700000000000000" pitchFamily="17" charset="-128"/>
                <a:ea typeface="UD デジタル 教科書体 N-B" panose="02020700000000000000" pitchFamily="17" charset="-128"/>
              </a:rPr>
              <a:t>　普段</a:t>
            </a:r>
            <a:r>
              <a:rPr kumimoji="1" lang="ja-JP" altLang="en-US" sz="1600" dirty="0">
                <a:solidFill>
                  <a:schemeClr val="accent6">
                    <a:lumMod val="50000"/>
                  </a:schemeClr>
                </a:solidFill>
                <a:latin typeface="UD デジタル 教科書体 N-B" panose="02020700000000000000" pitchFamily="17" charset="-128"/>
                <a:ea typeface="UD デジタル 教科書体 N-B" panose="02020700000000000000" pitchFamily="17" charset="-128"/>
              </a:rPr>
              <a:t>の授業と「１日防災学校」の取組を</a:t>
            </a:r>
            <a:r>
              <a:rPr kumimoji="1" lang="ja-JP" altLang="en-US" sz="1600" dirty="0" smtClean="0">
                <a:solidFill>
                  <a:schemeClr val="accent6">
                    <a:lumMod val="50000"/>
                  </a:schemeClr>
                </a:solidFill>
                <a:latin typeface="UD デジタル 教科書体 N-B" panose="02020700000000000000" pitchFamily="17" charset="-128"/>
                <a:ea typeface="UD デジタル 教科書体 N-B" panose="02020700000000000000" pitchFamily="17" charset="-128"/>
              </a:rPr>
              <a:t>組み合わせる</a:t>
            </a:r>
            <a:r>
              <a:rPr kumimoji="1" lang="ja-JP" altLang="en-US" sz="1600" dirty="0">
                <a:solidFill>
                  <a:schemeClr val="accent6">
                    <a:lumMod val="50000"/>
                  </a:schemeClr>
                </a:solidFill>
                <a:latin typeface="UD デジタル 教科書体 N-B" panose="02020700000000000000" pitchFamily="17" charset="-128"/>
                <a:ea typeface="UD デジタル 教科書体 N-B" panose="02020700000000000000" pitchFamily="17" charset="-128"/>
              </a:rPr>
              <a:t>と効果的です。</a:t>
            </a:r>
            <a:endParaRPr kumimoji="1" lang="en-US" altLang="ja-JP" sz="1600" dirty="0">
              <a:solidFill>
                <a:schemeClr val="accent6">
                  <a:lumMod val="50000"/>
                </a:schemeClr>
              </a:solidFill>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1967298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21226" y="486940"/>
            <a:ext cx="4220145" cy="473329"/>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教科等</a:t>
            </a:r>
            <a:r>
              <a:rPr lang="ja-JP" altLang="en-US" sz="1600" b="1" cap="none" spc="0" dirty="0" smtClean="0">
                <a:ln w="0"/>
                <a:solidFill>
                  <a:schemeClr val="accent6">
                    <a:lumMod val="75000"/>
                  </a:schemeClr>
                </a:solidFill>
                <a:latin typeface="+mn-ea"/>
              </a:rPr>
              <a:t>：</a:t>
            </a:r>
            <a:r>
              <a:rPr lang="ja-JP" altLang="en-US" sz="1600" b="1" cap="none" spc="0" dirty="0" smtClean="0">
                <a:ln w="0"/>
                <a:latin typeface="+mn-ea"/>
              </a:rPr>
              <a:t>地理歴史・地理Ａ</a:t>
            </a:r>
            <a:endParaRPr lang="ja-JP" altLang="en-US" sz="1600" b="1" cap="none" spc="0" dirty="0">
              <a:ln w="0"/>
              <a:latin typeface="+mn-ea"/>
            </a:endParaRPr>
          </a:p>
        </p:txBody>
      </p:sp>
      <p:sp>
        <p:nvSpPr>
          <p:cNvPr id="5" name="テキスト ボックス 4"/>
          <p:cNvSpPr txBox="1"/>
          <p:nvPr/>
        </p:nvSpPr>
        <p:spPr>
          <a:xfrm>
            <a:off x="4953771" y="65761"/>
            <a:ext cx="1812043" cy="250470"/>
          </a:xfrm>
          <a:prstGeom prst="rect">
            <a:avLst/>
          </a:prstGeom>
          <a:ln>
            <a:noFill/>
          </a:ln>
        </p:spPr>
        <p:style>
          <a:lnRef idx="2">
            <a:schemeClr val="dk1"/>
          </a:lnRef>
          <a:fillRef idx="1">
            <a:schemeClr val="lt1"/>
          </a:fillRef>
          <a:effectRef idx="0">
            <a:schemeClr val="dk1"/>
          </a:effectRef>
          <a:fontRef idx="minor">
            <a:schemeClr val="dk1"/>
          </a:fontRef>
        </p:style>
        <p:txBody>
          <a:bodyPr wrap="square" tIns="72000" rtlCol="0">
            <a:noAutofit/>
          </a:bodyPr>
          <a:lstStyle/>
          <a:p>
            <a:pPr algn="ctr"/>
            <a:r>
              <a:rPr kumimoji="1" lang="ja-JP" altLang="en-US" sz="1200" b="1" dirty="0">
                <a:latin typeface="游ゴシック" panose="020B0400000000000000" pitchFamily="50" charset="-128"/>
                <a:ea typeface="游ゴシック" panose="020B0400000000000000" pitchFamily="50" charset="-128"/>
              </a:rPr>
              <a:t>防災</a:t>
            </a:r>
            <a:r>
              <a:rPr kumimoji="1" lang="ja-JP" altLang="en-US" sz="1200" b="1" dirty="0" smtClean="0">
                <a:latin typeface="游ゴシック" panose="020B0400000000000000" pitchFamily="50" charset="-128"/>
                <a:ea typeface="游ゴシック" panose="020B0400000000000000" pitchFamily="50" charset="-128"/>
              </a:rPr>
              <a:t>教育資料</a:t>
            </a:r>
            <a:endParaRPr lang="ja-JP" altLang="en-US" sz="1200" b="1" dirty="0">
              <a:latin typeface="游ゴシック" panose="020B0400000000000000" pitchFamily="50" charset="-128"/>
              <a:ea typeface="游ゴシック" panose="020B0400000000000000" pitchFamily="50" charset="-128"/>
            </a:endParaRPr>
          </a:p>
          <a:p>
            <a:pPr algn="ctr"/>
            <a:endParaRPr kumimoji="1" lang="en-US" altLang="ja-JP" sz="1050" b="1" dirty="0">
              <a:latin typeface="游ゴシック" panose="020B0400000000000000" pitchFamily="50" charset="-128"/>
              <a:ea typeface="游ゴシック" panose="020B0400000000000000" pitchFamily="50" charset="-128"/>
            </a:endParaRPr>
          </a:p>
        </p:txBody>
      </p:sp>
      <p:sp>
        <p:nvSpPr>
          <p:cNvPr id="22" name="角丸四角形 21"/>
          <p:cNvSpPr/>
          <p:nvPr/>
        </p:nvSpPr>
        <p:spPr>
          <a:xfrm>
            <a:off x="4567070" y="497165"/>
            <a:ext cx="2069703" cy="470644"/>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r>
              <a:rPr kumimoji="1" lang="ja-JP" altLang="en-US" sz="1600" b="1" dirty="0">
                <a:solidFill>
                  <a:srgbClr val="008000"/>
                </a:solidFill>
              </a:rPr>
              <a:t>授業日　</a:t>
            </a:r>
            <a:r>
              <a:rPr kumimoji="1" lang="ja-JP" altLang="en-US" sz="1600" b="1" dirty="0" smtClean="0">
                <a:solidFill>
                  <a:schemeClr val="tx1"/>
                </a:solidFill>
              </a:rPr>
              <a:t>●</a:t>
            </a:r>
            <a:r>
              <a:rPr kumimoji="1" lang="ja-JP" altLang="en-US" sz="1600" b="1" dirty="0" smtClean="0">
                <a:solidFill>
                  <a:srgbClr val="008000"/>
                </a:solidFill>
              </a:rPr>
              <a:t>月　</a:t>
            </a:r>
            <a:r>
              <a:rPr kumimoji="1" lang="ja-JP" altLang="en-US" sz="1600" b="1" dirty="0" smtClean="0">
                <a:solidFill>
                  <a:schemeClr val="tx1"/>
                </a:solidFill>
              </a:rPr>
              <a:t>●</a:t>
            </a:r>
            <a:r>
              <a:rPr kumimoji="1" lang="ja-JP" altLang="en-US" sz="1600" b="1" dirty="0" smtClean="0">
                <a:solidFill>
                  <a:srgbClr val="008000"/>
                </a:solidFill>
              </a:rPr>
              <a:t>日</a:t>
            </a:r>
            <a:endParaRPr kumimoji="1" lang="ja-JP" altLang="en-US" sz="1600" b="1" dirty="0">
              <a:solidFill>
                <a:srgbClr val="008000"/>
              </a:solidFill>
            </a:endParaRPr>
          </a:p>
        </p:txBody>
      </p:sp>
      <p:sp>
        <p:nvSpPr>
          <p:cNvPr id="21" name="テキスト ボックス 20"/>
          <p:cNvSpPr txBox="1"/>
          <p:nvPr/>
        </p:nvSpPr>
        <p:spPr>
          <a:xfrm>
            <a:off x="221226" y="1179425"/>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学んだことをまとめよう</a:t>
            </a:r>
          </a:p>
        </p:txBody>
      </p:sp>
      <p:sp>
        <p:nvSpPr>
          <p:cNvPr id="40" name="テキスト ボックス 39">
            <a:extLst>
              <a:ext uri="{FF2B5EF4-FFF2-40B4-BE49-F238E27FC236}">
                <a16:creationId xmlns:a16="http://schemas.microsoft.com/office/drawing/2014/main" id="{B3487BC1-4D69-44BF-A97A-E9AED647E410}"/>
              </a:ext>
            </a:extLst>
          </p:cNvPr>
          <p:cNvSpPr txBox="1"/>
          <p:nvPr/>
        </p:nvSpPr>
        <p:spPr>
          <a:xfrm>
            <a:off x="281254" y="1574144"/>
            <a:ext cx="6217675" cy="1310956"/>
          </a:xfrm>
          <a:prstGeom prst="rect">
            <a:avLst/>
          </a:prstGeom>
          <a:solidFill>
            <a:schemeClr val="bg1"/>
          </a:solidFill>
          <a:ln w="38100">
            <a:solidFill>
              <a:srgbClr val="92D050"/>
            </a:solidFill>
          </a:ln>
        </p:spPr>
        <p:txBody>
          <a:bodyPr wrap="square" rtlCol="0">
            <a:noAutofit/>
          </a:bodyPr>
          <a:lstStyle/>
          <a:p>
            <a:r>
              <a:rPr kumimoji="1" lang="ja-JP" altLang="en-US"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単元名</a:t>
            </a:r>
            <a:r>
              <a:rPr kumimoji="1" lang="ja-JP" altLang="en-US" sz="1600" b="1" dirty="0" smtClean="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a:t>
            </a:r>
            <a:r>
              <a:rPr kumimoji="1"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自然環境と防災</a:t>
            </a:r>
            <a:r>
              <a:rPr kumimoji="1" lang="ja-JP" altLang="en-US" sz="1600" b="1" dirty="0" smtClean="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a:t>
            </a:r>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pPr>
              <a:lnSpc>
                <a:spcPct val="150000"/>
              </a:lnSpc>
            </a:pPr>
            <a:r>
              <a:rPr kumimoji="1"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・風水害の発生しやすい地域の自然や社会的要因を理解した。</a:t>
            </a:r>
            <a:endParaRPr kumimoji="1" lang="en-US" altLang="ja-JP" sz="1600" b="1" dirty="0">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pPr>
              <a:lnSpc>
                <a:spcPct val="150000"/>
              </a:lnSpc>
            </a:pPr>
            <a:r>
              <a:rPr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・風水害に直面した際の行動とその備えについて理解した。</a:t>
            </a:r>
            <a:endParaRPr lang="en-US" altLang="ja-JP" sz="1600" b="1" dirty="0">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r>
              <a:rPr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・ハザードマップから地域の風水害の危険性について確認した。</a:t>
            </a:r>
            <a:endParaRPr lang="en-US" altLang="ja-JP" sz="1600" b="1" dirty="0">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sp>
        <p:nvSpPr>
          <p:cNvPr id="43" name="テキスト ボックス 42">
            <a:extLst>
              <a:ext uri="{FF2B5EF4-FFF2-40B4-BE49-F238E27FC236}">
                <a16:creationId xmlns:a16="http://schemas.microsoft.com/office/drawing/2014/main" id="{8DACF45F-5CE9-4872-A215-8973C9D198CB}"/>
              </a:ext>
            </a:extLst>
          </p:cNvPr>
          <p:cNvSpPr txBox="1"/>
          <p:nvPr/>
        </p:nvSpPr>
        <p:spPr>
          <a:xfrm>
            <a:off x="221226" y="2948383"/>
            <a:ext cx="560807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安全で安心な社会づくりに生かせることについて考えよう</a:t>
            </a:r>
          </a:p>
        </p:txBody>
      </p:sp>
      <p:sp>
        <p:nvSpPr>
          <p:cNvPr id="62" name="テキスト ボックス 61">
            <a:extLst>
              <a:ext uri="{FF2B5EF4-FFF2-40B4-BE49-F238E27FC236}">
                <a16:creationId xmlns:a16="http://schemas.microsoft.com/office/drawing/2014/main" id="{26C0AE5A-ABF4-4A91-98E8-0DE1CEA8E532}"/>
              </a:ext>
            </a:extLst>
          </p:cNvPr>
          <p:cNvSpPr txBox="1"/>
          <p:nvPr/>
        </p:nvSpPr>
        <p:spPr>
          <a:xfrm>
            <a:off x="259326" y="3350219"/>
            <a:ext cx="6217675" cy="1310955"/>
          </a:xfrm>
          <a:prstGeom prst="rect">
            <a:avLst/>
          </a:prstGeom>
          <a:solidFill>
            <a:schemeClr val="bg1"/>
          </a:solidFill>
          <a:ln w="38100">
            <a:solidFill>
              <a:srgbClr val="92D050"/>
            </a:solidFill>
          </a:ln>
        </p:spPr>
        <p:txBody>
          <a:bodyPr wrap="square" rtlCol="0">
            <a:noAutofit/>
          </a:bodyPr>
          <a:lstStyle/>
          <a:p>
            <a:pPr>
              <a:lnSpc>
                <a:spcPct val="150000"/>
              </a:lnSpc>
            </a:pPr>
            <a:r>
              <a:rPr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　風水害は、年々被害が大きくなっているので、最新の防災情報</a:t>
            </a:r>
            <a:endParaRPr lang="en-US" altLang="ja-JP"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r>
              <a:rPr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をもとにして、あらゆる事態を想定しながら避難計画を再度確認</a:t>
            </a:r>
            <a:endParaRPr lang="en-US" altLang="ja-JP"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pPr>
              <a:lnSpc>
                <a:spcPts val="2500"/>
              </a:lnSpc>
            </a:pPr>
            <a:r>
              <a:rPr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する必要があると思う。また、多くの地域の方に、ハザードマッ</a:t>
            </a:r>
            <a:endParaRPr lang="en-US" altLang="ja-JP"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r>
              <a:rPr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プを知ってもらえるように情報発信する必要があると思う。</a:t>
            </a:r>
            <a:endParaRPr lang="en-US" altLang="ja-JP" sz="1600" b="1" dirty="0">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30" name="直線コネクタ 29">
            <a:extLst>
              <a:ext uri="{FF2B5EF4-FFF2-40B4-BE49-F238E27FC236}">
                <a16:creationId xmlns:a16="http://schemas.microsoft.com/office/drawing/2014/main" id="{74F395B7-7146-425D-8171-7EA49F0C9D96}"/>
              </a:ext>
            </a:extLst>
          </p:cNvPr>
          <p:cNvCxnSpPr>
            <a:cxnSpLocks/>
          </p:cNvCxnSpPr>
          <p:nvPr/>
        </p:nvCxnSpPr>
        <p:spPr>
          <a:xfrm>
            <a:off x="359751" y="1896246"/>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EFDF6530-59C8-4C3D-900B-A5BD8C742E0D}"/>
              </a:ext>
            </a:extLst>
          </p:cNvPr>
          <p:cNvCxnSpPr>
            <a:cxnSpLocks/>
          </p:cNvCxnSpPr>
          <p:nvPr/>
        </p:nvCxnSpPr>
        <p:spPr>
          <a:xfrm>
            <a:off x="359751" y="2235730"/>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2D8842-7C74-4D84-92A9-CEA4E1775E35}"/>
              </a:ext>
            </a:extLst>
          </p:cNvPr>
          <p:cNvCxnSpPr>
            <a:cxnSpLocks/>
          </p:cNvCxnSpPr>
          <p:nvPr/>
        </p:nvCxnSpPr>
        <p:spPr>
          <a:xfrm>
            <a:off x="359751" y="2540974"/>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19BE2CEB-DEDE-4E92-AB5F-F82E0710D5BE}"/>
              </a:ext>
            </a:extLst>
          </p:cNvPr>
          <p:cNvCxnSpPr>
            <a:cxnSpLocks/>
          </p:cNvCxnSpPr>
          <p:nvPr/>
        </p:nvCxnSpPr>
        <p:spPr>
          <a:xfrm>
            <a:off x="337823" y="3672322"/>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C5A89F97-82DB-47E8-8EC3-30F03BC121CB}"/>
              </a:ext>
            </a:extLst>
          </p:cNvPr>
          <p:cNvCxnSpPr>
            <a:cxnSpLocks/>
          </p:cNvCxnSpPr>
          <p:nvPr/>
        </p:nvCxnSpPr>
        <p:spPr>
          <a:xfrm>
            <a:off x="337823" y="4011806"/>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0C1398C9-A957-47EF-9E61-E89756905BC8}"/>
              </a:ext>
            </a:extLst>
          </p:cNvPr>
          <p:cNvCxnSpPr>
            <a:cxnSpLocks/>
          </p:cNvCxnSpPr>
          <p:nvPr/>
        </p:nvCxnSpPr>
        <p:spPr>
          <a:xfrm>
            <a:off x="337823" y="4317050"/>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66" name="正方形/長方形 65">
            <a:extLst>
              <a:ext uri="{FF2B5EF4-FFF2-40B4-BE49-F238E27FC236}">
                <a16:creationId xmlns:a16="http://schemas.microsoft.com/office/drawing/2014/main" id="{EBF98497-1179-48A9-B509-D3D4F7FD03AC}"/>
              </a:ext>
            </a:extLst>
          </p:cNvPr>
          <p:cNvSpPr/>
          <p:nvPr/>
        </p:nvSpPr>
        <p:spPr>
          <a:xfrm>
            <a:off x="228975" y="5250905"/>
            <a:ext cx="4220145" cy="473329"/>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b="1" cap="none" spc="0" dirty="0">
                <a:ln w="0"/>
                <a:solidFill>
                  <a:schemeClr val="accent6">
                    <a:lumMod val="75000"/>
                  </a:schemeClr>
                </a:solidFill>
                <a:latin typeface="+mn-ea"/>
              </a:rPr>
              <a:t>教科等</a:t>
            </a:r>
            <a:r>
              <a:rPr lang="ja-JP" altLang="en-US" b="1" cap="none" spc="0" dirty="0" smtClean="0">
                <a:ln w="0"/>
                <a:solidFill>
                  <a:schemeClr val="accent6">
                    <a:lumMod val="75000"/>
                  </a:schemeClr>
                </a:solidFill>
                <a:latin typeface="+mn-ea"/>
              </a:rPr>
              <a:t>：</a:t>
            </a:r>
            <a:endParaRPr lang="ja-JP" altLang="en-US" b="1" cap="none" spc="0" dirty="0">
              <a:ln w="0"/>
              <a:solidFill>
                <a:schemeClr val="bg1"/>
              </a:solidFill>
              <a:latin typeface="+mn-ea"/>
            </a:endParaRPr>
          </a:p>
        </p:txBody>
      </p:sp>
      <p:sp>
        <p:nvSpPr>
          <p:cNvPr id="67" name="角丸四角形 21">
            <a:extLst>
              <a:ext uri="{FF2B5EF4-FFF2-40B4-BE49-F238E27FC236}">
                <a16:creationId xmlns:a16="http://schemas.microsoft.com/office/drawing/2014/main" id="{2CC8EE1B-43D1-407B-B9EE-D79D1E00B96B}"/>
              </a:ext>
            </a:extLst>
          </p:cNvPr>
          <p:cNvSpPr/>
          <p:nvPr/>
        </p:nvSpPr>
        <p:spPr>
          <a:xfrm>
            <a:off x="4574819" y="5261130"/>
            <a:ext cx="2069703" cy="470644"/>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r>
              <a:rPr kumimoji="1" lang="ja-JP" altLang="en-US" b="1" dirty="0">
                <a:solidFill>
                  <a:srgbClr val="008000"/>
                </a:solidFill>
              </a:rPr>
              <a:t>授業日　　月　日</a:t>
            </a:r>
          </a:p>
        </p:txBody>
      </p:sp>
      <p:sp>
        <p:nvSpPr>
          <p:cNvPr id="68" name="テキスト ボックス 67">
            <a:extLst>
              <a:ext uri="{FF2B5EF4-FFF2-40B4-BE49-F238E27FC236}">
                <a16:creationId xmlns:a16="http://schemas.microsoft.com/office/drawing/2014/main" id="{7B78BB29-B7B7-4F1E-B67C-63B958A3A4E2}"/>
              </a:ext>
            </a:extLst>
          </p:cNvPr>
          <p:cNvSpPr txBox="1"/>
          <p:nvPr/>
        </p:nvSpPr>
        <p:spPr>
          <a:xfrm>
            <a:off x="228975" y="5943390"/>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学んだことをまとめよう</a:t>
            </a:r>
          </a:p>
        </p:txBody>
      </p:sp>
      <p:sp>
        <p:nvSpPr>
          <p:cNvPr id="69" name="テキスト ボックス 68">
            <a:extLst>
              <a:ext uri="{FF2B5EF4-FFF2-40B4-BE49-F238E27FC236}">
                <a16:creationId xmlns:a16="http://schemas.microsoft.com/office/drawing/2014/main" id="{93BA97F1-172C-4C14-98B5-E0A48614FEB5}"/>
              </a:ext>
            </a:extLst>
          </p:cNvPr>
          <p:cNvSpPr txBox="1"/>
          <p:nvPr/>
        </p:nvSpPr>
        <p:spPr>
          <a:xfrm>
            <a:off x="289003" y="6338109"/>
            <a:ext cx="6217675" cy="1310956"/>
          </a:xfrm>
          <a:prstGeom prst="rect">
            <a:avLst/>
          </a:prstGeom>
          <a:solidFill>
            <a:schemeClr val="bg1"/>
          </a:solidFill>
          <a:ln w="38100">
            <a:solidFill>
              <a:srgbClr val="92D050"/>
            </a:solidFill>
          </a:ln>
        </p:spPr>
        <p:txBody>
          <a:bodyPr wrap="square" rtlCol="0">
            <a:noAutofit/>
          </a:bodyPr>
          <a:lstStyle/>
          <a:p>
            <a:r>
              <a:rPr kumimoji="1" lang="ja-JP" altLang="en-US"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単元名「　　　　　　　　　　　　　　　　　　　　　　　　」</a:t>
            </a:r>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pPr>
              <a:lnSpc>
                <a:spcPct val="150000"/>
              </a:lnSpc>
            </a:pPr>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sp>
        <p:nvSpPr>
          <p:cNvPr id="70" name="テキスト ボックス 69">
            <a:extLst>
              <a:ext uri="{FF2B5EF4-FFF2-40B4-BE49-F238E27FC236}">
                <a16:creationId xmlns:a16="http://schemas.microsoft.com/office/drawing/2014/main" id="{0C11D3D1-6106-4173-8ADA-4566B366568E}"/>
              </a:ext>
            </a:extLst>
          </p:cNvPr>
          <p:cNvSpPr txBox="1"/>
          <p:nvPr/>
        </p:nvSpPr>
        <p:spPr>
          <a:xfrm>
            <a:off x="228975" y="7712348"/>
            <a:ext cx="560807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安全で安心な社会づくりに生かせることについて考えよう</a:t>
            </a:r>
          </a:p>
        </p:txBody>
      </p:sp>
      <p:sp>
        <p:nvSpPr>
          <p:cNvPr id="72" name="テキスト ボックス 71">
            <a:extLst>
              <a:ext uri="{FF2B5EF4-FFF2-40B4-BE49-F238E27FC236}">
                <a16:creationId xmlns:a16="http://schemas.microsoft.com/office/drawing/2014/main" id="{903D919C-D7DD-45D3-A6E0-4ED936BE09A0}"/>
              </a:ext>
            </a:extLst>
          </p:cNvPr>
          <p:cNvSpPr txBox="1"/>
          <p:nvPr/>
        </p:nvSpPr>
        <p:spPr>
          <a:xfrm>
            <a:off x="267075" y="8114184"/>
            <a:ext cx="6217675" cy="1310955"/>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endParaRPr lang="en-US" altLang="ja-JP" b="1" dirty="0">
              <a:solidFill>
                <a:schemeClr val="accent6">
                  <a:lumMod val="75000"/>
                </a:schemeClr>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73" name="直線コネクタ 72">
            <a:extLst>
              <a:ext uri="{FF2B5EF4-FFF2-40B4-BE49-F238E27FC236}">
                <a16:creationId xmlns:a16="http://schemas.microsoft.com/office/drawing/2014/main" id="{906FAA1B-B24D-4A5F-B6D2-4923C3C3021D}"/>
              </a:ext>
            </a:extLst>
          </p:cNvPr>
          <p:cNvCxnSpPr>
            <a:cxnSpLocks/>
          </p:cNvCxnSpPr>
          <p:nvPr/>
        </p:nvCxnSpPr>
        <p:spPr>
          <a:xfrm>
            <a:off x="367500" y="6660211"/>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4" name="直線コネクタ 73">
            <a:extLst>
              <a:ext uri="{FF2B5EF4-FFF2-40B4-BE49-F238E27FC236}">
                <a16:creationId xmlns:a16="http://schemas.microsoft.com/office/drawing/2014/main" id="{CBA924A9-2DD0-4A8E-8D05-A1D14B898F37}"/>
              </a:ext>
            </a:extLst>
          </p:cNvPr>
          <p:cNvCxnSpPr>
            <a:cxnSpLocks/>
          </p:cNvCxnSpPr>
          <p:nvPr/>
        </p:nvCxnSpPr>
        <p:spPr>
          <a:xfrm>
            <a:off x="367500" y="6999695"/>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5" name="直線コネクタ 74">
            <a:extLst>
              <a:ext uri="{FF2B5EF4-FFF2-40B4-BE49-F238E27FC236}">
                <a16:creationId xmlns:a16="http://schemas.microsoft.com/office/drawing/2014/main" id="{AECF48C6-CB9F-41F3-93BE-850B68D6E444}"/>
              </a:ext>
            </a:extLst>
          </p:cNvPr>
          <p:cNvCxnSpPr>
            <a:cxnSpLocks/>
          </p:cNvCxnSpPr>
          <p:nvPr/>
        </p:nvCxnSpPr>
        <p:spPr>
          <a:xfrm>
            <a:off x="367500" y="7304939"/>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直線コネクタ 75">
            <a:extLst>
              <a:ext uri="{FF2B5EF4-FFF2-40B4-BE49-F238E27FC236}">
                <a16:creationId xmlns:a16="http://schemas.microsoft.com/office/drawing/2014/main" id="{833F7534-52C5-41A7-8D38-4D3B905488F0}"/>
              </a:ext>
            </a:extLst>
          </p:cNvPr>
          <p:cNvCxnSpPr>
            <a:cxnSpLocks/>
          </p:cNvCxnSpPr>
          <p:nvPr/>
        </p:nvCxnSpPr>
        <p:spPr>
          <a:xfrm>
            <a:off x="345572" y="8436287"/>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7" name="直線コネクタ 76">
            <a:extLst>
              <a:ext uri="{FF2B5EF4-FFF2-40B4-BE49-F238E27FC236}">
                <a16:creationId xmlns:a16="http://schemas.microsoft.com/office/drawing/2014/main" id="{8B420EA1-A5D4-4D16-BBF6-97A5C68125E9}"/>
              </a:ext>
            </a:extLst>
          </p:cNvPr>
          <p:cNvCxnSpPr>
            <a:cxnSpLocks/>
          </p:cNvCxnSpPr>
          <p:nvPr/>
        </p:nvCxnSpPr>
        <p:spPr>
          <a:xfrm>
            <a:off x="345572" y="8775771"/>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8" name="直線コネクタ 77">
            <a:extLst>
              <a:ext uri="{FF2B5EF4-FFF2-40B4-BE49-F238E27FC236}">
                <a16:creationId xmlns:a16="http://schemas.microsoft.com/office/drawing/2014/main" id="{EE4DFE34-9648-4025-BDE8-4A1563009A95}"/>
              </a:ext>
            </a:extLst>
          </p:cNvPr>
          <p:cNvCxnSpPr>
            <a:cxnSpLocks/>
          </p:cNvCxnSpPr>
          <p:nvPr/>
        </p:nvCxnSpPr>
        <p:spPr>
          <a:xfrm>
            <a:off x="345572" y="9081015"/>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 name="四角形吹き出し 1"/>
          <p:cNvSpPr/>
          <p:nvPr/>
        </p:nvSpPr>
        <p:spPr>
          <a:xfrm>
            <a:off x="1476895" y="5004662"/>
            <a:ext cx="4903707" cy="2420505"/>
          </a:xfrm>
          <a:prstGeom prst="wedgeRectCallout">
            <a:avLst>
              <a:gd name="adj1" fmla="val -36571"/>
              <a:gd name="adj2" fmla="val -6345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rPr>
              <a:t>○　「教科等」については、地理歴史科、理科</a:t>
            </a:r>
            <a:r>
              <a:rPr lang="ja-JP" altLang="en-US" sz="1400" dirty="0">
                <a:solidFill>
                  <a:schemeClr val="tx1"/>
                </a:solidFill>
              </a:rPr>
              <a:t>、保健</a:t>
            </a:r>
            <a:r>
              <a:rPr lang="ja-JP" altLang="en-US" sz="1400" dirty="0" smtClean="0">
                <a:solidFill>
                  <a:schemeClr val="tx1"/>
                </a:solidFill>
              </a:rPr>
              <a:t>体育</a:t>
            </a:r>
            <a:endParaRPr lang="en-US" altLang="ja-JP" sz="1400" dirty="0" smtClean="0">
              <a:solidFill>
                <a:schemeClr val="tx1"/>
              </a:solidFill>
            </a:endParaRPr>
          </a:p>
          <a:p>
            <a:r>
              <a:rPr lang="ja-JP" altLang="en-US" sz="1400" dirty="0" smtClean="0">
                <a:solidFill>
                  <a:schemeClr val="tx1"/>
                </a:solidFill>
              </a:rPr>
              <a:t>　科、家庭科等</a:t>
            </a:r>
            <a:r>
              <a:rPr kumimoji="1" lang="ja-JP" altLang="en-US" sz="1400" dirty="0" smtClean="0">
                <a:solidFill>
                  <a:schemeClr val="tx1"/>
                </a:solidFill>
              </a:rPr>
              <a:t>の教科に加え、総合的な探究の時間や特別</a:t>
            </a:r>
            <a:endParaRPr kumimoji="1" lang="en-US" altLang="ja-JP" sz="1400" dirty="0" smtClean="0">
              <a:solidFill>
                <a:schemeClr val="tx1"/>
              </a:solidFill>
            </a:endParaRPr>
          </a:p>
          <a:p>
            <a:r>
              <a:rPr kumimoji="1" lang="ja-JP" altLang="en-US" sz="1400" dirty="0" smtClean="0">
                <a:solidFill>
                  <a:schemeClr val="tx1"/>
                </a:solidFill>
              </a:rPr>
              <a:t>　活動などの教育活動を記載します。</a:t>
            </a:r>
            <a:endParaRPr kumimoji="1" lang="en-US" altLang="ja-JP" sz="1400" dirty="0" smtClean="0">
              <a:solidFill>
                <a:schemeClr val="tx1"/>
              </a:solidFill>
            </a:endParaRPr>
          </a:p>
          <a:p>
            <a:endParaRPr lang="en-US" altLang="ja-JP" sz="1400" dirty="0">
              <a:solidFill>
                <a:schemeClr val="tx1"/>
              </a:solidFill>
            </a:endParaRPr>
          </a:p>
          <a:p>
            <a:r>
              <a:rPr kumimoji="1" lang="ja-JP" altLang="en-US" sz="1400" dirty="0" smtClean="0">
                <a:solidFill>
                  <a:schemeClr val="tx1"/>
                </a:solidFill>
              </a:rPr>
              <a:t>○　「学んだことをまとめよう」については、単元名と、</a:t>
            </a:r>
            <a:endParaRPr kumimoji="1" lang="en-US" altLang="ja-JP" sz="1400" dirty="0" smtClean="0">
              <a:solidFill>
                <a:schemeClr val="tx1"/>
              </a:solidFill>
            </a:endParaRPr>
          </a:p>
          <a:p>
            <a:r>
              <a:rPr kumimoji="1" lang="ja-JP" altLang="en-US" sz="1400" dirty="0" smtClean="0">
                <a:solidFill>
                  <a:schemeClr val="tx1"/>
                </a:solidFill>
              </a:rPr>
              <a:t>　その単元で学習した事項を箇条書き等でまとめて記載し</a:t>
            </a:r>
            <a:endParaRPr kumimoji="1" lang="en-US" altLang="ja-JP" sz="1400" dirty="0" smtClean="0">
              <a:solidFill>
                <a:schemeClr val="tx1"/>
              </a:solidFill>
            </a:endParaRPr>
          </a:p>
          <a:p>
            <a:r>
              <a:rPr kumimoji="1" lang="ja-JP" altLang="en-US" sz="1400" dirty="0" smtClean="0">
                <a:solidFill>
                  <a:schemeClr val="tx1"/>
                </a:solidFill>
              </a:rPr>
              <a:t>　ます。</a:t>
            </a:r>
            <a:endParaRPr kumimoji="1" lang="en-US" altLang="ja-JP" sz="1400" dirty="0" smtClean="0">
              <a:solidFill>
                <a:schemeClr val="tx1"/>
              </a:solidFill>
            </a:endParaRPr>
          </a:p>
          <a:p>
            <a:endParaRPr lang="en-US" altLang="ja-JP" sz="1400" dirty="0">
              <a:solidFill>
                <a:schemeClr val="tx1"/>
              </a:solidFill>
            </a:endParaRPr>
          </a:p>
          <a:p>
            <a:r>
              <a:rPr kumimoji="1" lang="ja-JP" altLang="en-US" sz="1400" dirty="0" smtClean="0">
                <a:solidFill>
                  <a:schemeClr val="tx1"/>
                </a:solidFill>
              </a:rPr>
              <a:t>○　「安全で安心な社会づくりに生かせることについて考</a:t>
            </a:r>
            <a:endParaRPr kumimoji="1" lang="en-US" altLang="ja-JP" sz="1400" dirty="0" smtClean="0">
              <a:solidFill>
                <a:schemeClr val="tx1"/>
              </a:solidFill>
            </a:endParaRPr>
          </a:p>
          <a:p>
            <a:r>
              <a:rPr kumimoji="1" lang="ja-JP" altLang="en-US" sz="1400" dirty="0" smtClean="0">
                <a:solidFill>
                  <a:schemeClr val="tx1"/>
                </a:solidFill>
              </a:rPr>
              <a:t>　えよう」については、教科等で学んだことを日常生活に</a:t>
            </a:r>
            <a:endParaRPr kumimoji="1" lang="en-US" altLang="ja-JP" sz="1400" dirty="0" smtClean="0">
              <a:solidFill>
                <a:schemeClr val="tx1"/>
              </a:solidFill>
            </a:endParaRPr>
          </a:p>
          <a:p>
            <a:r>
              <a:rPr kumimoji="1" lang="ja-JP" altLang="en-US" sz="1400" dirty="0" smtClean="0">
                <a:solidFill>
                  <a:schemeClr val="tx1"/>
                </a:solidFill>
              </a:rPr>
              <a:t>　生かす視点で記載します。</a:t>
            </a:r>
            <a:endParaRPr kumimoji="1" lang="ja-JP" altLang="en-US" sz="1400" dirty="0">
              <a:solidFill>
                <a:schemeClr val="tx1"/>
              </a:solidFill>
            </a:endParaRPr>
          </a:p>
        </p:txBody>
      </p:sp>
    </p:spTree>
    <p:extLst>
      <p:ext uri="{BB962C8B-B14F-4D97-AF65-F5344CB8AC3E}">
        <p14:creationId xmlns:p14="http://schemas.microsoft.com/office/powerpoint/2010/main" val="2860856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21226" y="486940"/>
            <a:ext cx="4220145" cy="473329"/>
          </a:xfrm>
          <a:prstGeom prst="rect">
            <a:avLst/>
          </a:prstGeom>
          <a:noFill/>
          <a:ln w="38100">
            <a:solidFill>
              <a:schemeClr val="accent6">
                <a:lumMod val="75000"/>
              </a:schemeClr>
            </a:solidFill>
          </a:ln>
        </p:spPr>
        <p:txBody>
          <a:bodyPr wrap="square" lIns="91440" tIns="45720" rIns="91440" bIns="45720" anchor="ctr" anchorCtr="0">
            <a:noAutofit/>
          </a:bodyPr>
          <a:lstStyle/>
          <a:p>
            <a:pPr algn="ctr"/>
            <a:r>
              <a:rPr lang="ja-JP" altLang="en-US" sz="1600" b="1" cap="none" spc="0" dirty="0">
                <a:ln w="0"/>
                <a:solidFill>
                  <a:schemeClr val="accent6">
                    <a:lumMod val="75000"/>
                  </a:schemeClr>
                </a:solidFill>
                <a:latin typeface="+mn-ea"/>
              </a:rPr>
              <a:t>「１日防災学校</a:t>
            </a:r>
            <a:r>
              <a:rPr lang="ja-JP" altLang="en-US" sz="1600" b="1" cap="none" spc="0" dirty="0" smtClean="0">
                <a:ln w="0"/>
                <a:solidFill>
                  <a:schemeClr val="accent6">
                    <a:lumMod val="75000"/>
                  </a:schemeClr>
                </a:solidFill>
                <a:latin typeface="+mn-ea"/>
              </a:rPr>
              <a:t>」</a:t>
            </a:r>
            <a:endParaRPr lang="ja-JP" altLang="en-US" sz="1600" b="1" cap="none" spc="0" dirty="0">
              <a:ln w="0"/>
              <a:solidFill>
                <a:schemeClr val="bg1"/>
              </a:solidFill>
              <a:latin typeface="+mn-ea"/>
            </a:endParaRPr>
          </a:p>
        </p:txBody>
      </p:sp>
      <p:sp>
        <p:nvSpPr>
          <p:cNvPr id="5" name="テキスト ボックス 4"/>
          <p:cNvSpPr txBox="1"/>
          <p:nvPr/>
        </p:nvSpPr>
        <p:spPr>
          <a:xfrm>
            <a:off x="4953771" y="65761"/>
            <a:ext cx="1812043" cy="250470"/>
          </a:xfrm>
          <a:prstGeom prst="rect">
            <a:avLst/>
          </a:prstGeom>
          <a:ln>
            <a:noFill/>
          </a:ln>
        </p:spPr>
        <p:style>
          <a:lnRef idx="2">
            <a:schemeClr val="dk1"/>
          </a:lnRef>
          <a:fillRef idx="1">
            <a:schemeClr val="lt1"/>
          </a:fillRef>
          <a:effectRef idx="0">
            <a:schemeClr val="dk1"/>
          </a:effectRef>
          <a:fontRef idx="minor">
            <a:schemeClr val="dk1"/>
          </a:fontRef>
        </p:style>
        <p:txBody>
          <a:bodyPr wrap="square" tIns="72000" rtlCol="0">
            <a:noAutofit/>
          </a:bodyPr>
          <a:lstStyle/>
          <a:p>
            <a:pPr algn="ctr"/>
            <a:r>
              <a:rPr kumimoji="1" lang="ja-JP" altLang="en-US" sz="1200" b="1" dirty="0">
                <a:latin typeface="游ゴシック" panose="020B0400000000000000" pitchFamily="50" charset="-128"/>
                <a:ea typeface="游ゴシック" panose="020B0400000000000000" pitchFamily="50" charset="-128"/>
              </a:rPr>
              <a:t>防災</a:t>
            </a:r>
            <a:r>
              <a:rPr kumimoji="1" lang="ja-JP" altLang="en-US" sz="1200" b="1" dirty="0" smtClean="0">
                <a:latin typeface="游ゴシック" panose="020B0400000000000000" pitchFamily="50" charset="-128"/>
                <a:ea typeface="游ゴシック" panose="020B0400000000000000" pitchFamily="50" charset="-128"/>
              </a:rPr>
              <a:t>教育資料</a:t>
            </a:r>
            <a:endParaRPr lang="ja-JP" altLang="en-US" sz="1200" b="1" dirty="0">
              <a:latin typeface="游ゴシック" panose="020B0400000000000000" pitchFamily="50" charset="-128"/>
              <a:ea typeface="游ゴシック" panose="020B0400000000000000" pitchFamily="50" charset="-128"/>
            </a:endParaRPr>
          </a:p>
          <a:p>
            <a:pPr algn="ctr"/>
            <a:endParaRPr kumimoji="1" lang="en-US" altLang="ja-JP" sz="1050" b="1" dirty="0">
              <a:latin typeface="游ゴシック" panose="020B0400000000000000" pitchFamily="50" charset="-128"/>
              <a:ea typeface="游ゴシック" panose="020B0400000000000000" pitchFamily="50" charset="-128"/>
            </a:endParaRPr>
          </a:p>
        </p:txBody>
      </p:sp>
      <p:sp>
        <p:nvSpPr>
          <p:cNvPr id="22" name="角丸四角形 21"/>
          <p:cNvSpPr/>
          <p:nvPr/>
        </p:nvSpPr>
        <p:spPr>
          <a:xfrm>
            <a:off x="4567070" y="497165"/>
            <a:ext cx="2069703" cy="470644"/>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r>
              <a:rPr kumimoji="1" lang="ja-JP" altLang="en-US" sz="1600" b="1" dirty="0">
                <a:solidFill>
                  <a:srgbClr val="008000"/>
                </a:solidFill>
              </a:rPr>
              <a:t>実施日　</a:t>
            </a:r>
            <a:r>
              <a:rPr kumimoji="1" lang="ja-JP" altLang="en-US" sz="1600" b="1" dirty="0" smtClean="0">
                <a:solidFill>
                  <a:schemeClr val="tx1"/>
                </a:solidFill>
              </a:rPr>
              <a:t>●</a:t>
            </a:r>
            <a:r>
              <a:rPr kumimoji="1" lang="ja-JP" altLang="en-US" sz="1600" b="1" dirty="0" smtClean="0">
                <a:solidFill>
                  <a:srgbClr val="008000"/>
                </a:solidFill>
              </a:rPr>
              <a:t>月　</a:t>
            </a:r>
            <a:r>
              <a:rPr kumimoji="1" lang="ja-JP" altLang="en-US" sz="1600" b="1" dirty="0" smtClean="0">
                <a:solidFill>
                  <a:schemeClr val="tx1"/>
                </a:solidFill>
              </a:rPr>
              <a:t>●</a:t>
            </a:r>
            <a:r>
              <a:rPr kumimoji="1" lang="ja-JP" altLang="en-US" sz="1600" b="1" dirty="0" smtClean="0">
                <a:solidFill>
                  <a:srgbClr val="008000"/>
                </a:solidFill>
              </a:rPr>
              <a:t>日</a:t>
            </a:r>
            <a:endParaRPr kumimoji="1" lang="ja-JP" altLang="en-US" sz="1600" b="1" dirty="0">
              <a:solidFill>
                <a:srgbClr val="008000"/>
              </a:solidFill>
            </a:endParaRPr>
          </a:p>
        </p:txBody>
      </p:sp>
      <p:sp>
        <p:nvSpPr>
          <p:cNvPr id="21" name="テキスト ボックス 20"/>
          <p:cNvSpPr txBox="1"/>
          <p:nvPr/>
        </p:nvSpPr>
        <p:spPr>
          <a:xfrm>
            <a:off x="221226" y="2360529"/>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学んだことをまとめよう</a:t>
            </a:r>
          </a:p>
        </p:txBody>
      </p:sp>
      <p:sp>
        <p:nvSpPr>
          <p:cNvPr id="40" name="テキスト ボックス 39">
            <a:extLst>
              <a:ext uri="{FF2B5EF4-FFF2-40B4-BE49-F238E27FC236}">
                <a16:creationId xmlns:a16="http://schemas.microsoft.com/office/drawing/2014/main" id="{B3487BC1-4D69-44BF-A97A-E9AED647E410}"/>
              </a:ext>
            </a:extLst>
          </p:cNvPr>
          <p:cNvSpPr txBox="1"/>
          <p:nvPr/>
        </p:nvSpPr>
        <p:spPr>
          <a:xfrm>
            <a:off x="281254" y="2755248"/>
            <a:ext cx="6217675" cy="1310956"/>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sp>
        <p:nvSpPr>
          <p:cNvPr id="43" name="テキスト ボックス 42">
            <a:extLst>
              <a:ext uri="{FF2B5EF4-FFF2-40B4-BE49-F238E27FC236}">
                <a16:creationId xmlns:a16="http://schemas.microsoft.com/office/drawing/2014/main" id="{8DACF45F-5CE9-4872-A215-8973C9D198CB}"/>
              </a:ext>
            </a:extLst>
          </p:cNvPr>
          <p:cNvSpPr txBox="1"/>
          <p:nvPr/>
        </p:nvSpPr>
        <p:spPr>
          <a:xfrm>
            <a:off x="221226" y="4174513"/>
            <a:ext cx="560807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安全で安心な社会づくりに生かせることについて考えよう</a:t>
            </a:r>
          </a:p>
        </p:txBody>
      </p:sp>
      <p:cxnSp>
        <p:nvCxnSpPr>
          <p:cNvPr id="30" name="直線コネクタ 29">
            <a:extLst>
              <a:ext uri="{FF2B5EF4-FFF2-40B4-BE49-F238E27FC236}">
                <a16:creationId xmlns:a16="http://schemas.microsoft.com/office/drawing/2014/main" id="{74F395B7-7146-425D-8171-7EA49F0C9D96}"/>
              </a:ext>
            </a:extLst>
          </p:cNvPr>
          <p:cNvCxnSpPr>
            <a:cxnSpLocks/>
          </p:cNvCxnSpPr>
          <p:nvPr/>
        </p:nvCxnSpPr>
        <p:spPr>
          <a:xfrm>
            <a:off x="359751" y="3077350"/>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EFDF6530-59C8-4C3D-900B-A5BD8C742E0D}"/>
              </a:ext>
            </a:extLst>
          </p:cNvPr>
          <p:cNvCxnSpPr>
            <a:cxnSpLocks/>
          </p:cNvCxnSpPr>
          <p:nvPr/>
        </p:nvCxnSpPr>
        <p:spPr>
          <a:xfrm>
            <a:off x="359751" y="3416834"/>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8C2D8842-7C74-4D84-92A9-CEA4E1775E35}"/>
              </a:ext>
            </a:extLst>
          </p:cNvPr>
          <p:cNvCxnSpPr>
            <a:cxnSpLocks/>
          </p:cNvCxnSpPr>
          <p:nvPr/>
        </p:nvCxnSpPr>
        <p:spPr>
          <a:xfrm>
            <a:off x="359751" y="3722078"/>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2" name="テキスト ボックス 41">
            <a:extLst>
              <a:ext uri="{FF2B5EF4-FFF2-40B4-BE49-F238E27FC236}">
                <a16:creationId xmlns:a16="http://schemas.microsoft.com/office/drawing/2014/main" id="{98F017F0-1779-48B2-9950-009724F943C2}"/>
              </a:ext>
            </a:extLst>
          </p:cNvPr>
          <p:cNvSpPr txBox="1"/>
          <p:nvPr/>
        </p:nvSpPr>
        <p:spPr>
          <a:xfrm>
            <a:off x="221226" y="1199188"/>
            <a:ext cx="2544834" cy="338554"/>
          </a:xfrm>
          <a:prstGeom prst="rect">
            <a:avLst/>
          </a:prstGeom>
          <a:solidFill>
            <a:srgbClr val="92D050"/>
          </a:solidFill>
        </p:spPr>
        <p:txBody>
          <a:bodyPr wrap="square" rtlCol="0">
            <a:spAutoFit/>
          </a:bodyPr>
          <a:lstStyle/>
          <a:p>
            <a:r>
              <a:rPr kumimoji="1" lang="ja-JP" altLang="en-US"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rPr>
              <a:t>取り組んだ内容</a:t>
            </a:r>
          </a:p>
        </p:txBody>
      </p:sp>
      <p:sp>
        <p:nvSpPr>
          <p:cNvPr id="44" name="テキスト ボックス 43">
            <a:extLst>
              <a:ext uri="{FF2B5EF4-FFF2-40B4-BE49-F238E27FC236}">
                <a16:creationId xmlns:a16="http://schemas.microsoft.com/office/drawing/2014/main" id="{8615970D-0487-45BF-B909-587F00282D21}"/>
              </a:ext>
            </a:extLst>
          </p:cNvPr>
          <p:cNvSpPr txBox="1"/>
          <p:nvPr/>
        </p:nvSpPr>
        <p:spPr>
          <a:xfrm>
            <a:off x="281254" y="1582946"/>
            <a:ext cx="6217675" cy="676201"/>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45" name="直線コネクタ 44">
            <a:extLst>
              <a:ext uri="{FF2B5EF4-FFF2-40B4-BE49-F238E27FC236}">
                <a16:creationId xmlns:a16="http://schemas.microsoft.com/office/drawing/2014/main" id="{961821B3-A3C2-4BCF-80F3-A83BA49EAAB0}"/>
              </a:ext>
            </a:extLst>
          </p:cNvPr>
          <p:cNvCxnSpPr>
            <a:cxnSpLocks/>
          </p:cNvCxnSpPr>
          <p:nvPr/>
        </p:nvCxnSpPr>
        <p:spPr>
          <a:xfrm flipV="1">
            <a:off x="368418" y="1921046"/>
            <a:ext cx="6012751" cy="11743"/>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7" name="正方形/長方形 46">
            <a:extLst>
              <a:ext uri="{FF2B5EF4-FFF2-40B4-BE49-F238E27FC236}">
                <a16:creationId xmlns:a16="http://schemas.microsoft.com/office/drawing/2014/main" id="{203A8A99-6D66-4DBF-B09F-ACBF067F539D}"/>
              </a:ext>
            </a:extLst>
          </p:cNvPr>
          <p:cNvSpPr/>
          <p:nvPr/>
        </p:nvSpPr>
        <p:spPr>
          <a:xfrm>
            <a:off x="185422" y="6349846"/>
            <a:ext cx="2430029" cy="370222"/>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先生からのメッセージ</a:t>
            </a:r>
          </a:p>
        </p:txBody>
      </p:sp>
      <p:sp>
        <p:nvSpPr>
          <p:cNvPr id="48" name="テキスト ボックス 47">
            <a:extLst>
              <a:ext uri="{FF2B5EF4-FFF2-40B4-BE49-F238E27FC236}">
                <a16:creationId xmlns:a16="http://schemas.microsoft.com/office/drawing/2014/main" id="{F0300069-F3A5-42E6-9B82-044C69D58169}"/>
              </a:ext>
            </a:extLst>
          </p:cNvPr>
          <p:cNvSpPr txBox="1"/>
          <p:nvPr/>
        </p:nvSpPr>
        <p:spPr>
          <a:xfrm>
            <a:off x="185422" y="6809253"/>
            <a:ext cx="6451351" cy="676201"/>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49" name="直線コネクタ 48">
            <a:extLst>
              <a:ext uri="{FF2B5EF4-FFF2-40B4-BE49-F238E27FC236}">
                <a16:creationId xmlns:a16="http://schemas.microsoft.com/office/drawing/2014/main" id="{FDE1057E-FFA2-468A-86C9-47E42BCF29DC}"/>
              </a:ext>
            </a:extLst>
          </p:cNvPr>
          <p:cNvCxnSpPr>
            <a:cxnSpLocks/>
          </p:cNvCxnSpPr>
          <p:nvPr/>
        </p:nvCxnSpPr>
        <p:spPr>
          <a:xfrm flipV="1">
            <a:off x="272586" y="7147355"/>
            <a:ext cx="6226343" cy="11743"/>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8" name="正方形/長方形 57">
            <a:extLst>
              <a:ext uri="{FF2B5EF4-FFF2-40B4-BE49-F238E27FC236}">
                <a16:creationId xmlns:a16="http://schemas.microsoft.com/office/drawing/2014/main" id="{FE98967D-02BE-4C62-BCC4-F060F96E6225}"/>
              </a:ext>
            </a:extLst>
          </p:cNvPr>
          <p:cNvSpPr/>
          <p:nvPr/>
        </p:nvSpPr>
        <p:spPr>
          <a:xfrm>
            <a:off x="204897" y="7774233"/>
            <a:ext cx="4599938" cy="370222"/>
          </a:xfrm>
          <a:prstGeom prst="rect">
            <a:avLst/>
          </a:prstGeom>
          <a:noFill/>
          <a:ln w="38100">
            <a:solidFill>
              <a:schemeClr val="accent6">
                <a:lumMod val="75000"/>
              </a:schemeClr>
            </a:solidFill>
          </a:ln>
        </p:spPr>
        <p:txBody>
          <a:bodyPr wrap="square" lIns="91440" tIns="45720" rIns="91440" bIns="45720" anchor="ctr" anchorCtr="0">
            <a:noAutofit/>
          </a:bodyPr>
          <a:lstStyle/>
          <a:p>
            <a:r>
              <a:rPr lang="ja-JP" altLang="en-US" sz="1600" b="1" cap="none" spc="0" dirty="0">
                <a:ln w="0"/>
                <a:solidFill>
                  <a:schemeClr val="accent6">
                    <a:lumMod val="75000"/>
                  </a:schemeClr>
                </a:solidFill>
                <a:latin typeface="+mn-ea"/>
              </a:rPr>
              <a:t>メッセージを読んで気付いたこと、考えたこと</a:t>
            </a:r>
          </a:p>
        </p:txBody>
      </p:sp>
      <p:sp>
        <p:nvSpPr>
          <p:cNvPr id="59" name="テキスト ボックス 58">
            <a:extLst>
              <a:ext uri="{FF2B5EF4-FFF2-40B4-BE49-F238E27FC236}">
                <a16:creationId xmlns:a16="http://schemas.microsoft.com/office/drawing/2014/main" id="{6BADAEDC-E2ED-431C-8462-3C178D73E394}"/>
              </a:ext>
            </a:extLst>
          </p:cNvPr>
          <p:cNvSpPr txBox="1"/>
          <p:nvPr/>
        </p:nvSpPr>
        <p:spPr>
          <a:xfrm>
            <a:off x="203324" y="8266191"/>
            <a:ext cx="6451351" cy="1142644"/>
          </a:xfrm>
          <a:prstGeom prst="rect">
            <a:avLst/>
          </a:prstGeom>
          <a:solidFill>
            <a:schemeClr val="bg1"/>
          </a:solidFill>
          <a:ln w="38100">
            <a:solidFill>
              <a:srgbClr val="92D050"/>
            </a:solidFill>
          </a:ln>
        </p:spPr>
        <p:txBody>
          <a:bodyPr wrap="square" rtlCol="0">
            <a:noAutofit/>
          </a:bodyPr>
          <a:lstStyle/>
          <a:p>
            <a:endParaRPr kumimoji="1" lang="en-US" altLang="ja-JP" sz="1600" b="1" dirty="0">
              <a:solidFill>
                <a:schemeClr val="bg1"/>
              </a:solidFill>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60" name="直線コネクタ 59">
            <a:extLst>
              <a:ext uri="{FF2B5EF4-FFF2-40B4-BE49-F238E27FC236}">
                <a16:creationId xmlns:a16="http://schemas.microsoft.com/office/drawing/2014/main" id="{3C811892-3742-4A50-BC7A-18CD13A400B4}"/>
              </a:ext>
            </a:extLst>
          </p:cNvPr>
          <p:cNvCxnSpPr>
            <a:cxnSpLocks/>
          </p:cNvCxnSpPr>
          <p:nvPr/>
        </p:nvCxnSpPr>
        <p:spPr>
          <a:xfrm flipV="1">
            <a:off x="290488" y="8604294"/>
            <a:ext cx="6226343" cy="11743"/>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9" name="直線コネクタ 78">
            <a:extLst>
              <a:ext uri="{FF2B5EF4-FFF2-40B4-BE49-F238E27FC236}">
                <a16:creationId xmlns:a16="http://schemas.microsoft.com/office/drawing/2014/main" id="{5B4FA7D7-1DEB-4627-97C9-80C884BD3B37}"/>
              </a:ext>
            </a:extLst>
          </p:cNvPr>
          <p:cNvCxnSpPr>
            <a:cxnSpLocks/>
          </p:cNvCxnSpPr>
          <p:nvPr/>
        </p:nvCxnSpPr>
        <p:spPr>
          <a:xfrm flipV="1">
            <a:off x="315827" y="9019308"/>
            <a:ext cx="6226343" cy="11743"/>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6" name="四角形吹き出し 25"/>
          <p:cNvSpPr/>
          <p:nvPr/>
        </p:nvSpPr>
        <p:spPr>
          <a:xfrm>
            <a:off x="935120" y="1804544"/>
            <a:ext cx="5246024" cy="2168334"/>
          </a:xfrm>
          <a:prstGeom prst="wedgeRectCallout">
            <a:avLst>
              <a:gd name="adj1" fmla="val -40251"/>
              <a:gd name="adj2" fmla="val 63763"/>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rPr>
              <a:t>○　「１日防災学校」において、各教科等で学んだ内容を振り</a:t>
            </a:r>
            <a:endParaRPr kumimoji="1" lang="en-US" altLang="ja-JP" sz="1400" dirty="0" smtClean="0">
              <a:solidFill>
                <a:schemeClr val="tx1"/>
              </a:solidFill>
            </a:endParaRPr>
          </a:p>
          <a:p>
            <a:r>
              <a:rPr kumimoji="1" lang="ja-JP" altLang="en-US" sz="1400" dirty="0" smtClean="0">
                <a:solidFill>
                  <a:schemeClr val="tx1"/>
                </a:solidFill>
              </a:rPr>
              <a:t>　返り、学びを深めることが考えられます。</a:t>
            </a:r>
            <a:endParaRPr kumimoji="1" lang="en-US" altLang="ja-JP" sz="1400" dirty="0" smtClean="0">
              <a:solidFill>
                <a:schemeClr val="tx1"/>
              </a:solidFill>
            </a:endParaRPr>
          </a:p>
          <a:p>
            <a:endParaRPr lang="en-US" altLang="ja-JP" sz="1400" dirty="0">
              <a:solidFill>
                <a:schemeClr val="tx1"/>
              </a:solidFill>
            </a:endParaRPr>
          </a:p>
          <a:p>
            <a:r>
              <a:rPr kumimoji="1" lang="ja-JP" altLang="en-US" sz="1400" dirty="0" smtClean="0">
                <a:solidFill>
                  <a:schemeClr val="tx1"/>
                </a:solidFill>
              </a:rPr>
              <a:t>○　例えば、避難所設営体験を行う際に、家庭科で学んだ避難</a:t>
            </a:r>
            <a:endParaRPr kumimoji="1" lang="en-US" altLang="ja-JP" sz="1400" dirty="0" smtClean="0">
              <a:solidFill>
                <a:schemeClr val="tx1"/>
              </a:solidFill>
            </a:endParaRPr>
          </a:p>
          <a:p>
            <a:r>
              <a:rPr kumimoji="1" lang="ja-JP" altLang="en-US" sz="1400" dirty="0" smtClean="0">
                <a:solidFill>
                  <a:schemeClr val="tx1"/>
                </a:solidFill>
              </a:rPr>
              <a:t>　時の食事について触れるなど、「１日防災学校」と教科等の</a:t>
            </a:r>
            <a:endParaRPr kumimoji="1" lang="en-US" altLang="ja-JP" sz="1400" dirty="0" smtClean="0">
              <a:solidFill>
                <a:schemeClr val="tx1"/>
              </a:solidFill>
            </a:endParaRPr>
          </a:p>
          <a:p>
            <a:r>
              <a:rPr kumimoji="1" lang="ja-JP" altLang="en-US" sz="1400" dirty="0" smtClean="0">
                <a:solidFill>
                  <a:schemeClr val="tx1"/>
                </a:solidFill>
              </a:rPr>
              <a:t>　関連を生徒が意識できるよう指導願います。</a:t>
            </a:r>
            <a:endParaRPr kumimoji="1" lang="en-US" altLang="ja-JP" sz="1400" dirty="0" smtClean="0">
              <a:solidFill>
                <a:schemeClr val="tx1"/>
              </a:solidFill>
            </a:endParaRPr>
          </a:p>
          <a:p>
            <a:endParaRPr kumimoji="1" lang="en-US" altLang="ja-JP" sz="1400" dirty="0" smtClean="0">
              <a:solidFill>
                <a:schemeClr val="tx1"/>
              </a:solidFill>
            </a:endParaRPr>
          </a:p>
          <a:p>
            <a:r>
              <a:rPr kumimoji="1" lang="en-US" altLang="ja-JP" sz="1400" dirty="0" smtClean="0">
                <a:solidFill>
                  <a:schemeClr val="tx1"/>
                </a:solidFill>
              </a:rPr>
              <a:t>※</a:t>
            </a:r>
            <a:r>
              <a:rPr kumimoji="1" lang="ja-JP" altLang="en-US" sz="1400" dirty="0" smtClean="0">
                <a:solidFill>
                  <a:schemeClr val="tx1"/>
                </a:solidFill>
              </a:rPr>
              <a:t>　学習の順序によっては、「１日防災学校」で学んだことを</a:t>
            </a:r>
            <a:endParaRPr kumimoji="1" lang="en-US" altLang="ja-JP" sz="1400" dirty="0" smtClean="0">
              <a:solidFill>
                <a:schemeClr val="tx1"/>
              </a:solidFill>
            </a:endParaRPr>
          </a:p>
          <a:p>
            <a:r>
              <a:rPr kumimoji="1" lang="ja-JP" altLang="en-US" sz="1400" dirty="0" smtClean="0">
                <a:solidFill>
                  <a:schemeClr val="tx1"/>
                </a:solidFill>
              </a:rPr>
              <a:t>　各教科で振り返ることも考えられます。</a:t>
            </a:r>
            <a:endParaRPr kumimoji="1" lang="en-US" altLang="ja-JP" sz="1400" dirty="0" smtClean="0">
              <a:solidFill>
                <a:schemeClr val="tx1"/>
              </a:solidFill>
            </a:endParaRPr>
          </a:p>
        </p:txBody>
      </p:sp>
      <p:sp>
        <p:nvSpPr>
          <p:cNvPr id="27" name="テキスト ボックス 26">
            <a:extLst>
              <a:ext uri="{FF2B5EF4-FFF2-40B4-BE49-F238E27FC236}">
                <a16:creationId xmlns:a16="http://schemas.microsoft.com/office/drawing/2014/main" id="{26C0AE5A-ABF4-4A91-98E8-0DE1CEA8E532}"/>
              </a:ext>
            </a:extLst>
          </p:cNvPr>
          <p:cNvSpPr txBox="1"/>
          <p:nvPr/>
        </p:nvSpPr>
        <p:spPr>
          <a:xfrm>
            <a:off x="272586" y="4596550"/>
            <a:ext cx="6217675" cy="1310955"/>
          </a:xfrm>
          <a:prstGeom prst="rect">
            <a:avLst/>
          </a:prstGeom>
          <a:solidFill>
            <a:schemeClr val="bg1"/>
          </a:solidFill>
          <a:ln w="38100">
            <a:solidFill>
              <a:srgbClr val="92D050"/>
            </a:solidFill>
          </a:ln>
        </p:spPr>
        <p:txBody>
          <a:bodyPr wrap="square" rtlCol="0">
            <a:noAutofit/>
          </a:bodyPr>
          <a:lstStyle/>
          <a:p>
            <a:pPr algn="dist">
              <a:lnSpc>
                <a:spcPct val="150000"/>
              </a:lnSpc>
            </a:pPr>
            <a:r>
              <a:rPr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　避難所運営ゲーム「</a:t>
            </a:r>
            <a:r>
              <a:rPr lang="en-US" altLang="ja-JP"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Do</a:t>
            </a:r>
            <a:r>
              <a:rPr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はぐ」や避難所設営体験は、今後、高齢</a:t>
            </a:r>
            <a:endParaRPr lang="en-US" altLang="ja-JP"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r>
              <a:rPr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者など地域の方と一緒に行い、私たちが率先して安全活動に取り</a:t>
            </a:r>
            <a:endParaRPr lang="en-US" altLang="ja-JP"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a:p>
            <a:pPr>
              <a:lnSpc>
                <a:spcPts val="2500"/>
              </a:lnSpc>
            </a:pPr>
            <a:r>
              <a:rPr lang="ja-JP" altLang="en-US" sz="1600" b="1" dirty="0" smtClean="0">
                <a:latin typeface="UD デジタル 教科書体 NP-B" panose="02020700000000000000" pitchFamily="18" charset="-128"/>
                <a:ea typeface="UD デジタル 教科書体 NP-B" panose="02020700000000000000" pitchFamily="18" charset="-128"/>
                <a:cs typeface="Segoe UI" panose="020B0502040204020203" pitchFamily="34" charset="0"/>
              </a:rPr>
              <a:t>組むことで、地域の防災意識を高めたいと思う。その際、家庭科で学んだ「ポリ袋炊飯」について地域の方に紹介したい。</a:t>
            </a:r>
            <a:endParaRPr lang="en-US" altLang="ja-JP" sz="1600" b="1" dirty="0">
              <a:latin typeface="UD デジタル 教科書体 NP-B" panose="02020700000000000000" pitchFamily="18" charset="-128"/>
              <a:ea typeface="UD デジタル 教科書体 NP-B" panose="02020700000000000000" pitchFamily="18" charset="-128"/>
              <a:cs typeface="Segoe UI" panose="020B0502040204020203" pitchFamily="34" charset="0"/>
            </a:endParaRPr>
          </a:p>
        </p:txBody>
      </p:sp>
      <p:cxnSp>
        <p:nvCxnSpPr>
          <p:cNvPr id="28" name="直線コネクタ 27">
            <a:extLst>
              <a:ext uri="{FF2B5EF4-FFF2-40B4-BE49-F238E27FC236}">
                <a16:creationId xmlns:a16="http://schemas.microsoft.com/office/drawing/2014/main" id="{19BE2CEB-DEDE-4E92-AB5F-F82E0710D5BE}"/>
              </a:ext>
            </a:extLst>
          </p:cNvPr>
          <p:cNvCxnSpPr>
            <a:cxnSpLocks/>
          </p:cNvCxnSpPr>
          <p:nvPr/>
        </p:nvCxnSpPr>
        <p:spPr>
          <a:xfrm>
            <a:off x="351083" y="4918653"/>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C5A89F97-82DB-47E8-8EC3-30F03BC121CB}"/>
              </a:ext>
            </a:extLst>
          </p:cNvPr>
          <p:cNvCxnSpPr>
            <a:cxnSpLocks/>
          </p:cNvCxnSpPr>
          <p:nvPr/>
        </p:nvCxnSpPr>
        <p:spPr>
          <a:xfrm>
            <a:off x="351083" y="5258137"/>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0C1398C9-A957-47EF-9E61-E89756905BC8}"/>
              </a:ext>
            </a:extLst>
          </p:cNvPr>
          <p:cNvCxnSpPr>
            <a:cxnSpLocks/>
          </p:cNvCxnSpPr>
          <p:nvPr/>
        </p:nvCxnSpPr>
        <p:spPr>
          <a:xfrm>
            <a:off x="351083" y="5563381"/>
            <a:ext cx="6043346" cy="23598"/>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4" name="四角形吹き出し 33"/>
          <p:cNvSpPr/>
          <p:nvPr/>
        </p:nvSpPr>
        <p:spPr>
          <a:xfrm>
            <a:off x="2591233" y="6943134"/>
            <a:ext cx="3888497" cy="1462425"/>
          </a:xfrm>
          <a:prstGeom prst="wedgeRectCallout">
            <a:avLst>
              <a:gd name="adj1" fmla="val -67420"/>
              <a:gd name="adj2" fmla="val -51833"/>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rPr>
              <a:t>○　例えば、学年末において、ホームルーム</a:t>
            </a:r>
            <a:endParaRPr kumimoji="1" lang="en-US" altLang="ja-JP" sz="1400" dirty="0" smtClean="0">
              <a:solidFill>
                <a:schemeClr val="tx1"/>
              </a:solidFill>
            </a:endParaRPr>
          </a:p>
          <a:p>
            <a:r>
              <a:rPr kumimoji="1" lang="ja-JP" altLang="en-US" sz="1400" dirty="0" smtClean="0">
                <a:solidFill>
                  <a:schemeClr val="tx1"/>
                </a:solidFill>
              </a:rPr>
              <a:t>　担任教諭がメッセージを記載します。</a:t>
            </a:r>
            <a:endParaRPr kumimoji="1" lang="en-US" altLang="ja-JP" sz="1400" dirty="0" smtClean="0">
              <a:solidFill>
                <a:schemeClr val="tx1"/>
              </a:solidFill>
            </a:endParaRPr>
          </a:p>
          <a:p>
            <a:endParaRPr lang="en-US" altLang="ja-JP" sz="1400" dirty="0">
              <a:solidFill>
                <a:schemeClr val="tx1"/>
              </a:solidFill>
            </a:endParaRPr>
          </a:p>
          <a:p>
            <a:r>
              <a:rPr kumimoji="1" lang="ja-JP" altLang="en-US" sz="1400" dirty="0" smtClean="0">
                <a:solidFill>
                  <a:schemeClr val="tx1"/>
                </a:solidFill>
              </a:rPr>
              <a:t>○　生徒が改めて、防災意識を高め、主体的　</a:t>
            </a:r>
            <a:endParaRPr kumimoji="1" lang="en-US" altLang="ja-JP" sz="1400" dirty="0" smtClean="0">
              <a:solidFill>
                <a:schemeClr val="tx1"/>
              </a:solidFill>
            </a:endParaRPr>
          </a:p>
          <a:p>
            <a:r>
              <a:rPr kumimoji="1" lang="ja-JP" altLang="en-US" sz="1400" dirty="0" smtClean="0">
                <a:solidFill>
                  <a:schemeClr val="tx1"/>
                </a:solidFill>
              </a:rPr>
              <a:t>　に行動できる態度を育むことができるよう</a:t>
            </a:r>
            <a:endParaRPr kumimoji="1" lang="en-US" altLang="ja-JP" sz="1400" dirty="0" smtClean="0">
              <a:solidFill>
                <a:schemeClr val="tx1"/>
              </a:solidFill>
            </a:endParaRPr>
          </a:p>
          <a:p>
            <a:r>
              <a:rPr kumimoji="1" lang="ja-JP" altLang="en-US" sz="1400" dirty="0" smtClean="0">
                <a:solidFill>
                  <a:schemeClr val="tx1"/>
                </a:solidFill>
              </a:rPr>
              <a:t>　指導願います。</a:t>
            </a:r>
            <a:endParaRPr kumimoji="1" lang="en-US" altLang="ja-JP" sz="1400" dirty="0" smtClean="0">
              <a:solidFill>
                <a:schemeClr val="tx1"/>
              </a:solidFill>
            </a:endParaRPr>
          </a:p>
        </p:txBody>
      </p:sp>
    </p:spTree>
    <p:extLst>
      <p:ext uri="{BB962C8B-B14F-4D97-AF65-F5344CB8AC3E}">
        <p14:creationId xmlns:p14="http://schemas.microsoft.com/office/powerpoint/2010/main" val="17108594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4971</TotalTime>
  <Words>1680</Words>
  <Application>Microsoft Office PowerPoint</Application>
  <PresentationFormat>A4 210 x 297 mm</PresentationFormat>
  <Paragraphs>194</Paragraphs>
  <Slides>10</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UD デジタル 教科書体 N-B</vt:lpstr>
      <vt:lpstr>UD デジタル 教科書体 NP-B</vt:lpstr>
      <vt:lpstr>UD デジタル 教科書体 NP-R</vt:lpstr>
      <vt:lpstr>游ゴシック</vt:lpstr>
      <vt:lpstr>游ゴシック Light</vt:lpstr>
      <vt:lpstr>Arial</vt:lpstr>
      <vt:lpstr>Segoe UI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安藤＿俊介</dc:creator>
  <cp:lastModifiedBy>金子＿芳生</cp:lastModifiedBy>
  <cp:revision>251</cp:revision>
  <cp:lastPrinted>2021-05-14T09:31:26Z</cp:lastPrinted>
  <dcterms:created xsi:type="dcterms:W3CDTF">2020-12-16T02:52:17Z</dcterms:created>
  <dcterms:modified xsi:type="dcterms:W3CDTF">2021-05-14T09:32:51Z</dcterms:modified>
</cp:coreProperties>
</file>