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89" r:id="rId3"/>
    <p:sldId id="290" r:id="rId4"/>
    <p:sldId id="291" r:id="rId5"/>
    <p:sldId id="292" r:id="rId6"/>
    <p:sldId id="287" r:id="rId7"/>
    <p:sldId id="265" r:id="rId8"/>
    <p:sldId id="277" r:id="rId9"/>
    <p:sldId id="279" r:id="rId10"/>
    <p:sldId id="288" r:id="rId11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7F7"/>
    <a:srgbClr val="FAFA7A"/>
    <a:srgbClr val="FEFFCD"/>
    <a:srgbClr val="FCC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9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presProps" Target="presProp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notesMaster" Target="notesMasters/notesMaster1.xml" />
  <Relationship Id="rId2" Type="http://schemas.openxmlformats.org/officeDocument/2006/relationships/slide" Target="slides/slide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theme" Target="theme/theme1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9D04B-3C9A-438B-BF69-0F1BCF629BA8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11F04-6626-4FD4-B737-36831AF4F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64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11F04-6626-4FD4-B737-36831AF4F9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02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611F04-6626-4FD4-B737-36831AF4F9E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84066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4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43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2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0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79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3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5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52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21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98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20325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2DD1-56E2-4598-859B-92573F6B2137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0A1B-869F-47D7-A13F-55D2E516D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67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  <Relationship Id="rId4" Type="http://schemas.openxmlformats.org/officeDocument/2006/relationships/image" Target="../media/image3.png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  <Relationship Id="rId4" Type="http://schemas.openxmlformats.org/officeDocument/2006/relationships/image" Target="../media/image3.png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913860" y="428968"/>
            <a:ext cx="4851954" cy="12786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bg1"/>
                </a:solidFill>
                <a:latin typeface="+mn-ea"/>
              </a:rPr>
              <a:t>　</a:t>
            </a:r>
            <a:endParaRPr lang="ja-JP" altLang="en-US" sz="240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b="1" cap="none" spc="0" dirty="0" smtClean="0">
                <a:ln w="0"/>
                <a:solidFill>
                  <a:schemeClr val="bg1"/>
                </a:solidFill>
                <a:latin typeface="+mn-ea"/>
              </a:rPr>
              <a:t>防災ノート</a:t>
            </a:r>
            <a:endParaRPr lang="en-US" altLang="ja-JP" sz="2800" b="1" cap="none" spc="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000" b="1" cap="none" spc="0" dirty="0" smtClean="0">
                <a:ln w="0"/>
                <a:solidFill>
                  <a:schemeClr val="bg1"/>
                </a:solidFill>
                <a:latin typeface="+mn-ea"/>
              </a:rPr>
              <a:t>（中学校編：生徒用）</a:t>
            </a:r>
            <a:endParaRPr lang="ja-JP" altLang="en-US" sz="28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1743" y="7264552"/>
            <a:ext cx="6314071" cy="1938992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自然災害等から命を守る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ために必要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な知識や的確な判断力、主体的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に行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動</a:t>
            </a:r>
            <a:r>
              <a:rPr kumimoji="1" lang="ja-JP" altLang="en-US" sz="1400" dirty="0" err="1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する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態度等を身に付けるためには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、社会科や理科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など、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教科等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学ぶ防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ついての内容のつながりを考えること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が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大切です。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普段の授業での学びと「１日防災学校」での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体験活動による学びを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つな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げ、学びを深める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ために防災ノートを活用しましょう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防災教育で学んだことを、友人や家族と話し合うなどして、防災活動の</a:t>
            </a:r>
            <a:endParaRPr kumimoji="1"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輪が、日常の暮らしの中に広がる取組を進めましょう。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9219319"/>
            <a:ext cx="6858000" cy="51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北海道教育庁学校教育局生徒指導・学校安全課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( 2021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 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kumimoji="1"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lang="en-US" altLang="ja-JP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1226" y="316230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6685525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防災ノート作成のねらい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8E4AC61-5349-409D-976E-5EF1FB6AF5E2}"/>
              </a:ext>
            </a:extLst>
          </p:cNvPr>
          <p:cNvSpPr/>
          <p:nvPr/>
        </p:nvSpPr>
        <p:spPr>
          <a:xfrm>
            <a:off x="221226" y="2121976"/>
            <a:ext cx="6544588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　　年　　組　　番　氏名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4E7750-7F61-4B82-AF31-61A3BE3A7A6C}"/>
              </a:ext>
            </a:extLst>
          </p:cNvPr>
          <p:cNvSpPr txBox="1"/>
          <p:nvPr/>
        </p:nvSpPr>
        <p:spPr>
          <a:xfrm>
            <a:off x="221226" y="2943719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中学生</a:t>
            </a:r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の皆さんへ</a:t>
            </a:r>
          </a:p>
        </p:txBody>
      </p:sp>
      <p:sp>
        <p:nvSpPr>
          <p:cNvPr id="18" name="角丸四角形 6">
            <a:extLst>
              <a:ext uri="{FF2B5EF4-FFF2-40B4-BE49-F238E27FC236}">
                <a16:creationId xmlns:a16="http://schemas.microsoft.com/office/drawing/2014/main" id="{2E5CF7E5-2E27-4E3B-B89D-3DA4445F01CD}"/>
              </a:ext>
            </a:extLst>
          </p:cNvPr>
          <p:cNvSpPr/>
          <p:nvPr/>
        </p:nvSpPr>
        <p:spPr>
          <a:xfrm>
            <a:off x="451743" y="3543569"/>
            <a:ext cx="6314071" cy="2800767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私たちは、豊かな自然あふれる北海道において、自然の恩恵と自然災害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との両方の側面を理解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して、それを受け止めながら暮らして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います。</a:t>
            </a:r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中学生の皆さんは、今後直面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する可能性がある様々な災害に備えて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、次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のことを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身に付ける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ことが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大切です。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①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災害発生のメカニズムや、日常の備え、災害時の助け合いの大切さ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を理解すること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②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自他の安全のために主体的に行動することができるとともに、地域の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安全にも貢献できること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③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心肺蘇生等の応急手当ができること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中学校生活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を通して、これらのことを身に付け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、「自分を守る、みんなで　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守る」ことができる人になる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ことを期待しています。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BE98ADC-A52A-468E-988C-1E9FACC42BB3}"/>
              </a:ext>
            </a:extLst>
          </p:cNvPr>
          <p:cNvSpPr txBox="1">
            <a:spLocks/>
          </p:cNvSpPr>
          <p:nvPr/>
        </p:nvSpPr>
        <p:spPr>
          <a:xfrm>
            <a:off x="451743" y="4559772"/>
            <a:ext cx="6086467" cy="1218915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210" y="4200752"/>
            <a:ext cx="1007523" cy="1007523"/>
          </a:xfrm>
          <a:prstGeom prst="rect">
            <a:avLst/>
          </a:prstGeom>
        </p:spPr>
      </p:pic>
      <p:pic>
        <p:nvPicPr>
          <p:cNvPr id="1026" name="Picture 2" descr="04_道教委ロゴ(日・文字下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028" y="6652606"/>
            <a:ext cx="2551889" cy="255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9229" y="5316800"/>
            <a:ext cx="1543486" cy="228947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2666231" y="1402657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636357" y="5559395"/>
            <a:ext cx="2058477" cy="415498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本事業は、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SDG</a:t>
            </a:r>
            <a:r>
              <a:rPr lang="ja-JP" altLang="en-US" sz="9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ｓ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のうち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11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に関連するものです。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1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3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 w="0"/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教科等</a:t>
            </a:r>
            <a:r>
              <a:rPr kumimoji="1" lang="ja-JP" altLang="en-US" sz="1600" b="1" i="0" u="none" strike="noStrike" kern="1200" cap="none" spc="0" normalizeH="0" baseline="0" noProof="0" dirty="0" smtClean="0">
                <a:ln w="0"/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endParaRPr kumimoji="1" lang="ja-JP" altLang="en-US" sz="1600" b="1" i="0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防災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教育資料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授業日　　月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日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189624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367232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 w="0"/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教科等</a:t>
            </a:r>
            <a:r>
              <a:rPr kumimoji="1" lang="ja-JP" altLang="en-US" sz="1600" b="1" i="0" u="none" strike="noStrike" kern="1200" cap="none" spc="0" normalizeH="0" baseline="0" noProof="0" dirty="0" smtClean="0">
                <a:ln w="0"/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：</a:t>
            </a:r>
            <a:endParaRPr kumimoji="1" lang="ja-JP" altLang="en-US" sz="1600" b="1" i="0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授業日　　月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日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5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「１日防災学校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」</a:t>
            </a:r>
            <a:endParaRPr lang="ja-JP" altLang="en-US" sz="16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実施日　　月　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　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2360529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2755248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417451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457634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30773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341683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3722078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37823" y="4898452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523793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554318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8F017F0-1779-48B2-9950-009724F943C2}"/>
              </a:ext>
            </a:extLst>
          </p:cNvPr>
          <p:cNvSpPr txBox="1"/>
          <p:nvPr/>
        </p:nvSpPr>
        <p:spPr>
          <a:xfrm>
            <a:off x="221226" y="1199188"/>
            <a:ext cx="254483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取り組んだ内容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615970D-0487-45BF-B909-587F00282D21}"/>
              </a:ext>
            </a:extLst>
          </p:cNvPr>
          <p:cNvSpPr txBox="1"/>
          <p:nvPr/>
        </p:nvSpPr>
        <p:spPr>
          <a:xfrm>
            <a:off x="281254" y="1582946"/>
            <a:ext cx="6217675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61821B3-A3C2-4BCF-80F3-A83BA49EAAB0}"/>
              </a:ext>
            </a:extLst>
          </p:cNvPr>
          <p:cNvCxnSpPr>
            <a:cxnSpLocks/>
          </p:cNvCxnSpPr>
          <p:nvPr/>
        </p:nvCxnSpPr>
        <p:spPr>
          <a:xfrm flipV="1">
            <a:off x="368418" y="1921046"/>
            <a:ext cx="6012751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03A8A99-6D66-4DBF-B09F-ACBF067F539D}"/>
              </a:ext>
            </a:extLst>
          </p:cNvPr>
          <p:cNvSpPr/>
          <p:nvPr/>
        </p:nvSpPr>
        <p:spPr>
          <a:xfrm>
            <a:off x="185422" y="6349846"/>
            <a:ext cx="2430029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先生からのメッセージ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0300069-F3A5-42E6-9B82-044C69D58169}"/>
              </a:ext>
            </a:extLst>
          </p:cNvPr>
          <p:cNvSpPr txBox="1"/>
          <p:nvPr/>
        </p:nvSpPr>
        <p:spPr>
          <a:xfrm>
            <a:off x="185422" y="6809253"/>
            <a:ext cx="6451351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FDE1057E-FFA2-468A-86C9-47E42BCF29DC}"/>
              </a:ext>
            </a:extLst>
          </p:cNvPr>
          <p:cNvCxnSpPr>
            <a:cxnSpLocks/>
          </p:cNvCxnSpPr>
          <p:nvPr/>
        </p:nvCxnSpPr>
        <p:spPr>
          <a:xfrm flipV="1">
            <a:off x="272586" y="7147355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E98967D-02BE-4C62-BCC4-F060F96E6225}"/>
              </a:ext>
            </a:extLst>
          </p:cNvPr>
          <p:cNvSpPr/>
          <p:nvPr/>
        </p:nvSpPr>
        <p:spPr>
          <a:xfrm>
            <a:off x="204897" y="7774233"/>
            <a:ext cx="4599938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メッセージを読んで気付いたこと、考えたこと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BADAEDC-E2ED-431C-8462-3C178D73E394}"/>
              </a:ext>
            </a:extLst>
          </p:cNvPr>
          <p:cNvSpPr txBox="1"/>
          <p:nvPr/>
        </p:nvSpPr>
        <p:spPr>
          <a:xfrm>
            <a:off x="203324" y="8266191"/>
            <a:ext cx="6451351" cy="1142644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C811892-3742-4A50-BC7A-18CD13A400B4}"/>
              </a:ext>
            </a:extLst>
          </p:cNvPr>
          <p:cNvCxnSpPr>
            <a:cxnSpLocks/>
          </p:cNvCxnSpPr>
          <p:nvPr/>
        </p:nvCxnSpPr>
        <p:spPr>
          <a:xfrm flipV="1">
            <a:off x="290488" y="8604294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B4FA7D7-1DEB-4627-97C9-80C884BD3B37}"/>
              </a:ext>
            </a:extLst>
          </p:cNvPr>
          <p:cNvCxnSpPr>
            <a:cxnSpLocks/>
          </p:cNvCxnSpPr>
          <p:nvPr/>
        </p:nvCxnSpPr>
        <p:spPr>
          <a:xfrm flipV="1">
            <a:off x="315827" y="9019308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86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210" y="4200752"/>
            <a:ext cx="1007523" cy="1007523"/>
          </a:xfrm>
          <a:prstGeom prst="rect">
            <a:avLst/>
          </a:prstGeom>
        </p:spPr>
      </p:pic>
      <p:pic>
        <p:nvPicPr>
          <p:cNvPr id="1026" name="Picture 2" descr="04_道教委ロゴ(日・文字下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028" y="6652606"/>
            <a:ext cx="2551889" cy="2551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9229" y="5316800"/>
            <a:ext cx="1543486" cy="228947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2666231" y="1402657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で</a:t>
            </a:r>
            <a:r>
              <a:rPr kumimoji="1" lang="ja-JP" altLang="en-US" b="1" dirty="0" smtClean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 smtClean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2636357" y="5559395"/>
            <a:ext cx="2058477" cy="415498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本事業は、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SDG</a:t>
            </a:r>
            <a:r>
              <a:rPr lang="ja-JP" altLang="en-US" sz="900" dirty="0" err="1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ｓ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のうち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ゴール</a:t>
            </a:r>
            <a:r>
              <a:rPr lang="en-US" altLang="ja-JP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11</a:t>
            </a:r>
            <a:r>
              <a:rPr lang="ja-JP" altLang="en-US" sz="9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に関連するものです。</a:t>
            </a:r>
            <a:endParaRPr lang="en-US" altLang="ja-JP" sz="9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9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9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913860" y="428968"/>
            <a:ext cx="4851954" cy="12786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ja-JP" altLang="en-US" sz="2400" b="0" cap="none" spc="0" dirty="0">
                <a:ln w="0"/>
                <a:solidFill>
                  <a:schemeClr val="bg1"/>
                </a:solidFill>
                <a:latin typeface="+mn-ea"/>
              </a:rPr>
              <a:t>　</a:t>
            </a:r>
            <a:endParaRPr lang="ja-JP" altLang="en-US" sz="240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b="1" cap="none" spc="0" dirty="0" smtClean="0">
                <a:ln w="0"/>
                <a:solidFill>
                  <a:schemeClr val="bg1"/>
                </a:solidFill>
                <a:latin typeface="+mn-ea"/>
              </a:rPr>
              <a:t>防災ノート</a:t>
            </a:r>
            <a:endParaRPr lang="en-US" altLang="ja-JP" sz="2800" b="1" cap="none" spc="0" dirty="0">
              <a:ln w="0"/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000" b="1" cap="none" spc="0" dirty="0" smtClean="0">
                <a:ln w="0"/>
                <a:solidFill>
                  <a:schemeClr val="bg1"/>
                </a:solidFill>
                <a:latin typeface="+mn-ea"/>
              </a:rPr>
              <a:t>（中学校編：指導者用）</a:t>
            </a:r>
            <a:endParaRPr lang="ja-JP" altLang="en-US" sz="2800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1743" y="2400888"/>
            <a:ext cx="6314071" cy="1938992"/>
          </a:xfrm>
          <a:prstGeom prst="roundRect">
            <a:avLst>
              <a:gd name="adj" fmla="val 14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自然災害等から命を守る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ために必要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な知識や的確な判断力、主体的に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行動する態度等を身に付けるためには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、社会科や理科科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など、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教科等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で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学ぶ防災についての内容を相互の関係で捉えることが大切です。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kumimoji="1"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普段の授業での学びと「１日防災学校」での体験活動による学び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を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つなげ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、学びを深めるために防災ノートを活用しましょう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防災教育で学んだことを、友人や家族と話し合うなどして、防災活動</a:t>
            </a:r>
            <a:endParaRPr lang="en-US" altLang="ja-JP" sz="1400" dirty="0" smtClean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just"/>
            <a:r>
              <a:rPr lang="ja-JP" altLang="en-US" sz="1400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の我が、日常の暮らしの中に広がる取組を進めましょう。</a:t>
            </a:r>
            <a:endParaRPr lang="en-US" altLang="ja-JP" sz="14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6706" y="5845133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教科等における防災教育（例）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9237429"/>
            <a:ext cx="6858000" cy="513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北海道教育庁学校教育局生徒指導・学校安全課</a:t>
            </a: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 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( 2021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 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 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1226" y="316230"/>
            <a:ext cx="1511708" cy="1370232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自分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みんな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で</a:t>
            </a:r>
            <a:r>
              <a:rPr kumimoji="1" lang="ja-JP" altLang="en-US" b="1" dirty="0">
                <a:solidFill>
                  <a:srgbClr val="008000"/>
                </a:solidFill>
              </a:rPr>
              <a:t>守</a:t>
            </a:r>
            <a:r>
              <a:rPr kumimoji="1" lang="ja-JP" altLang="en-US" sz="1600" b="1" dirty="0">
                <a:solidFill>
                  <a:srgbClr val="008000"/>
                </a:solidFill>
              </a:rPr>
              <a:t>る</a:t>
            </a:r>
          </a:p>
          <a:p>
            <a:pPr algn="ctr"/>
            <a:r>
              <a:rPr kumimoji="1" lang="ja-JP" altLang="en-US" b="1" dirty="0">
                <a:solidFill>
                  <a:srgbClr val="008000"/>
                </a:solidFill>
              </a:rPr>
              <a:t>防災教育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4598" y="6191149"/>
            <a:ext cx="6063114" cy="2631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endParaRPr lang="ja-JP" altLang="en-US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社会科・地理的分野</a:t>
            </a:r>
            <a:r>
              <a:rPr lang="en-US" altLang="ja-JP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C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内容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「日本の地域的特色と地域区分」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Segoe UI" panose="020B0502040204020203" pitchFamily="34" charset="0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理科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・第</a:t>
            </a:r>
            <a:r>
              <a:rPr lang="en-US" altLang="ja-JP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2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分野　内容「大地の成り立ちと変化」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保健体育科・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保健分野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内容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「傷害の防止」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技術・家庭科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家庭分野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内容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「自然災害に備えた住空間の整え方」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□　特別活動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・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学級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活動</a:t>
            </a: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内容</a:t>
            </a:r>
            <a:r>
              <a:rPr lang="ja-JP" altLang="en-US" sz="14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「日常の生活や学習への適応と自己の成長及び健康安全」</a:t>
            </a:r>
            <a:endParaRPr lang="en-US" altLang="ja-JP" sz="1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910222"/>
            <a:ext cx="65445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防災ノート作成のねらい</a:t>
            </a:r>
          </a:p>
        </p:txBody>
      </p:sp>
      <p:sp>
        <p:nvSpPr>
          <p:cNvPr id="25" name="円形吹き出し 54">
            <a:extLst>
              <a:ext uri="{FF2B5EF4-FFF2-40B4-BE49-F238E27FC236}">
                <a16:creationId xmlns:a16="http://schemas.microsoft.com/office/drawing/2014/main" id="{3F36D315-01E1-4F39-984E-C3E7BE4AFE6C}"/>
              </a:ext>
            </a:extLst>
          </p:cNvPr>
          <p:cNvSpPr/>
          <p:nvPr/>
        </p:nvSpPr>
        <p:spPr>
          <a:xfrm flipH="1">
            <a:off x="463727" y="4524191"/>
            <a:ext cx="764928" cy="369332"/>
          </a:xfrm>
          <a:prstGeom prst="wedgeEllipseCallout">
            <a:avLst>
              <a:gd name="adj1" fmla="val -44314"/>
              <a:gd name="adj2" fmla="val 3555"/>
            </a:avLst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F33E997-FF85-445C-86CF-5F050B67BACC}"/>
              </a:ext>
            </a:extLst>
          </p:cNvPr>
          <p:cNvSpPr/>
          <p:nvPr/>
        </p:nvSpPr>
        <p:spPr>
          <a:xfrm>
            <a:off x="463727" y="4564013"/>
            <a:ext cx="859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</a:t>
            </a:r>
            <a:r>
              <a:rPr lang="ja-JP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！</a:t>
            </a:r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ja-JP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角丸四角形 21">
            <a:extLst>
              <a:ext uri="{FF2B5EF4-FFF2-40B4-BE49-F238E27FC236}">
                <a16:creationId xmlns:a16="http://schemas.microsoft.com/office/drawing/2014/main" id="{367D9FB6-CAD2-4204-B480-343406A179EB}"/>
              </a:ext>
            </a:extLst>
          </p:cNvPr>
          <p:cNvSpPr/>
          <p:nvPr/>
        </p:nvSpPr>
        <p:spPr>
          <a:xfrm>
            <a:off x="1310760" y="4457014"/>
            <a:ext cx="4717375" cy="436979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防災教育は普段の授業で実施可能です</a:t>
            </a:r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　　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円形吹き出し 54">
            <a:extLst>
              <a:ext uri="{FF2B5EF4-FFF2-40B4-BE49-F238E27FC236}">
                <a16:creationId xmlns:a16="http://schemas.microsoft.com/office/drawing/2014/main" id="{80AD31B1-463D-4F6C-A6D1-6A7A73374EE7}"/>
              </a:ext>
            </a:extLst>
          </p:cNvPr>
          <p:cNvSpPr/>
          <p:nvPr/>
        </p:nvSpPr>
        <p:spPr>
          <a:xfrm flipH="1">
            <a:off x="451743" y="5159027"/>
            <a:ext cx="764928" cy="369332"/>
          </a:xfrm>
          <a:prstGeom prst="wedgeEllipseCallout">
            <a:avLst>
              <a:gd name="adj1" fmla="val -44314"/>
              <a:gd name="adj2" fmla="val 3555"/>
            </a:avLst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CE26838-BEFC-4214-8179-2EEF07B86A10}"/>
              </a:ext>
            </a:extLst>
          </p:cNvPr>
          <p:cNvSpPr/>
          <p:nvPr/>
        </p:nvSpPr>
        <p:spPr>
          <a:xfrm>
            <a:off x="463727" y="5227825"/>
            <a:ext cx="8590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</a:t>
            </a:r>
            <a:r>
              <a:rPr lang="ja-JP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！</a:t>
            </a:r>
            <a:r>
              <a:rPr lang="en-US" altLang="ja-JP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ja-JP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角丸四角形 21">
            <a:extLst>
              <a:ext uri="{FF2B5EF4-FFF2-40B4-BE49-F238E27FC236}">
                <a16:creationId xmlns:a16="http://schemas.microsoft.com/office/drawing/2014/main" id="{0F7E0602-19A5-49BF-80E6-CD499E2DFA80}"/>
              </a:ext>
            </a:extLst>
          </p:cNvPr>
          <p:cNvSpPr/>
          <p:nvPr/>
        </p:nvSpPr>
        <p:spPr>
          <a:xfrm>
            <a:off x="1310761" y="5016329"/>
            <a:ext cx="4717375" cy="62484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kumimoji="1"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普段</a:t>
            </a:r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の授業と「１日防災学校」の取組を組み合わせると効果的です。</a:t>
            </a:r>
            <a:endParaRPr kumimoji="1" lang="en-US" altLang="ja-JP" sz="1600" dirty="0">
              <a:solidFill>
                <a:schemeClr val="accent6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2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B78BB29-B7B7-4F1E-B67C-63B958A3A4E2}"/>
              </a:ext>
            </a:extLst>
          </p:cNvPr>
          <p:cNvSpPr txBox="1"/>
          <p:nvPr/>
        </p:nvSpPr>
        <p:spPr>
          <a:xfrm>
            <a:off x="228974" y="5943390"/>
            <a:ext cx="2650703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5" y="294838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：社会科・地理的分野</a:t>
            </a:r>
            <a:endParaRPr lang="ja-JP" altLang="en-US" sz="1600" b="1" cap="none" spc="0" dirty="0">
              <a:ln w="0"/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授業日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月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26" y="1179425"/>
            <a:ext cx="2658452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1574144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内容名「</a:t>
            </a: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日本の地域的特色と地域区分</a:t>
            </a:r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」</a:t>
            </a:r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・日本は海に囲まれていて、地震や津波が発生しやすい地域で</a:t>
            </a:r>
            <a:r>
              <a:rPr kumimoji="1" lang="ja-JP" altLang="en-US" sz="1600" b="1" dirty="0" err="1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あ</a:t>
            </a:r>
            <a:endParaRPr kumimoji="1"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ることがわかった。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59326" y="3350219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自分の町も津波が起きるかもしれないことがわかったので、津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波が来た時に、高い所に素早く逃げることが大切だと思う。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223573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254097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24175" y="368597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37823" y="4011806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37823" y="43170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BF98497-1179-48A9-B509-D3D4F7FD03AC}"/>
              </a:ext>
            </a:extLst>
          </p:cNvPr>
          <p:cNvSpPr/>
          <p:nvPr/>
        </p:nvSpPr>
        <p:spPr>
          <a:xfrm>
            <a:off x="228975" y="5250905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教科等</a:t>
            </a:r>
            <a:r>
              <a:rPr lang="ja-JP" altLang="en-US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：</a:t>
            </a:r>
            <a:endParaRPr lang="ja-JP" altLang="en-US" b="1" cap="none" spc="0" dirty="0">
              <a:ln w="0"/>
              <a:solidFill>
                <a:schemeClr val="bg1"/>
              </a:solidFill>
              <a:latin typeface="+mn-ea"/>
            </a:endParaRPr>
          </a:p>
        </p:txBody>
      </p:sp>
      <p:sp>
        <p:nvSpPr>
          <p:cNvPr id="67" name="角丸四角形 21">
            <a:extLst>
              <a:ext uri="{FF2B5EF4-FFF2-40B4-BE49-F238E27FC236}">
                <a16:creationId xmlns:a16="http://schemas.microsoft.com/office/drawing/2014/main" id="{2CC8EE1B-43D1-407B-B9EE-D79D1E00B96B}"/>
              </a:ext>
            </a:extLst>
          </p:cNvPr>
          <p:cNvSpPr/>
          <p:nvPr/>
        </p:nvSpPr>
        <p:spPr>
          <a:xfrm>
            <a:off x="4574819" y="5261130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b="1" dirty="0">
                <a:solidFill>
                  <a:srgbClr val="008000"/>
                </a:solidFill>
              </a:rPr>
              <a:t>授業日　　月　日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C11D3D1-6106-4173-8ADA-4566B366568E}"/>
              </a:ext>
            </a:extLst>
          </p:cNvPr>
          <p:cNvSpPr txBox="1"/>
          <p:nvPr/>
        </p:nvSpPr>
        <p:spPr>
          <a:xfrm>
            <a:off x="228975" y="7712348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03D919C-D7DD-45D3-A6E0-4ED936BE09A0}"/>
              </a:ext>
            </a:extLst>
          </p:cNvPr>
          <p:cNvSpPr txBox="1"/>
          <p:nvPr/>
        </p:nvSpPr>
        <p:spPr>
          <a:xfrm>
            <a:off x="267075" y="8114184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06FAA1B-B24D-4A5F-B6D2-4923C3C3021D}"/>
              </a:ext>
            </a:extLst>
          </p:cNvPr>
          <p:cNvCxnSpPr>
            <a:cxnSpLocks/>
          </p:cNvCxnSpPr>
          <p:nvPr/>
        </p:nvCxnSpPr>
        <p:spPr>
          <a:xfrm>
            <a:off x="367500" y="666021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CBA924A9-2DD0-4A8E-8D05-A1D14B898F37}"/>
              </a:ext>
            </a:extLst>
          </p:cNvPr>
          <p:cNvCxnSpPr>
            <a:cxnSpLocks/>
          </p:cNvCxnSpPr>
          <p:nvPr/>
        </p:nvCxnSpPr>
        <p:spPr>
          <a:xfrm>
            <a:off x="367500" y="699969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AECF48C6-CB9F-41F3-93BE-850B68D6E444}"/>
              </a:ext>
            </a:extLst>
          </p:cNvPr>
          <p:cNvCxnSpPr>
            <a:cxnSpLocks/>
          </p:cNvCxnSpPr>
          <p:nvPr/>
        </p:nvCxnSpPr>
        <p:spPr>
          <a:xfrm>
            <a:off x="367500" y="7304939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833F7534-52C5-41A7-8D38-4D3B905488F0}"/>
              </a:ext>
            </a:extLst>
          </p:cNvPr>
          <p:cNvCxnSpPr>
            <a:cxnSpLocks/>
          </p:cNvCxnSpPr>
          <p:nvPr/>
        </p:nvCxnSpPr>
        <p:spPr>
          <a:xfrm>
            <a:off x="345572" y="843628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8B420EA1-A5D4-4D16-BBF6-97A5C68125E9}"/>
              </a:ext>
            </a:extLst>
          </p:cNvPr>
          <p:cNvCxnSpPr>
            <a:cxnSpLocks/>
          </p:cNvCxnSpPr>
          <p:nvPr/>
        </p:nvCxnSpPr>
        <p:spPr>
          <a:xfrm>
            <a:off x="345572" y="877577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E4DFE34-9648-4025-BDE8-4A1563009A95}"/>
              </a:ext>
            </a:extLst>
          </p:cNvPr>
          <p:cNvCxnSpPr>
            <a:cxnSpLocks/>
          </p:cNvCxnSpPr>
          <p:nvPr/>
        </p:nvCxnSpPr>
        <p:spPr>
          <a:xfrm>
            <a:off x="345572" y="9081015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3BA97F1-172C-4C14-98B5-E0A48614FEB5}"/>
              </a:ext>
            </a:extLst>
          </p:cNvPr>
          <p:cNvSpPr txBox="1"/>
          <p:nvPr/>
        </p:nvSpPr>
        <p:spPr>
          <a:xfrm>
            <a:off x="289003" y="6338109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内容名</a:t>
            </a:r>
            <a:r>
              <a:rPr kumimoji="1" lang="ja-JP" altLang="en-US" sz="1600" b="1" dirty="0">
                <a:solidFill>
                  <a:schemeClr val="accent6">
                    <a:lumMod val="75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「　　　　　　　　　　　　　　　　　　　　　　　　」</a:t>
            </a:r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1600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1476895" y="5004662"/>
            <a:ext cx="4903707" cy="2420505"/>
          </a:xfrm>
          <a:prstGeom prst="wedgeRectCallout">
            <a:avLst>
              <a:gd name="adj1" fmla="val -36571"/>
              <a:gd name="adj2" fmla="val -6345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「教科等」については、社会科、理科</a:t>
            </a:r>
            <a:r>
              <a:rPr lang="ja-JP" altLang="en-US" sz="1400" dirty="0">
                <a:solidFill>
                  <a:schemeClr val="tx1"/>
                </a:solidFill>
              </a:rPr>
              <a:t>、保健</a:t>
            </a:r>
            <a:r>
              <a:rPr lang="ja-JP" altLang="en-US" sz="1400" dirty="0" smtClean="0">
                <a:solidFill>
                  <a:schemeClr val="tx1"/>
                </a:solidFill>
              </a:rPr>
              <a:t>体育科、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家庭科等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の教科に加え、総合的な</a:t>
            </a:r>
            <a:r>
              <a:rPr lang="ja-JP" altLang="en-US" sz="1400" dirty="0">
                <a:solidFill>
                  <a:schemeClr val="tx1"/>
                </a:solidFill>
              </a:rPr>
              <a:t>学習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の時間や特別活動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などの教育活動を記載します。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「学んだことをまとめよう」については、内容名と、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その内容で学習した事項を箇条書き等でまとめて記載し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「自分たちにできることを考えよう」については、教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科等で学んだことを日常生活に生かす視点で記載します。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21225" y="2360529"/>
            <a:ext cx="2628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学んだこと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をかきましょう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1226" y="486940"/>
            <a:ext cx="4220145" cy="47332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「１日防災学校</a:t>
            </a:r>
            <a:r>
              <a:rPr lang="ja-JP" altLang="en-US" sz="1600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」</a:t>
            </a:r>
            <a:endParaRPr lang="ja-JP" altLang="en-US" sz="1600" b="1" cap="none" spc="0" dirty="0">
              <a:ln w="0"/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3771" y="65761"/>
            <a:ext cx="1812043" cy="2504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72000" rtlCol="0">
            <a:noAutofit/>
          </a:bodyPr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防災</a:t>
            </a:r>
            <a:r>
              <a:rPr kumimoji="1" lang="ja-JP" altLang="en-US" sz="12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教育資料</a:t>
            </a:r>
            <a:endParaRPr lang="ja-JP" altLang="en-US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sz="105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67070" y="497165"/>
            <a:ext cx="2069703" cy="47064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kumimoji="1" lang="ja-JP" altLang="en-US" sz="1600" b="1" dirty="0">
                <a:solidFill>
                  <a:srgbClr val="008000"/>
                </a:solidFill>
              </a:rPr>
              <a:t>実施日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月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●</a:t>
            </a:r>
            <a:r>
              <a:rPr kumimoji="1" lang="ja-JP" altLang="en-US" sz="1600" b="1" dirty="0" smtClean="0">
                <a:solidFill>
                  <a:srgbClr val="008000"/>
                </a:solidFill>
              </a:rPr>
              <a:t>日</a:t>
            </a:r>
            <a:endParaRPr kumimoji="1" lang="ja-JP" altLang="en-US" sz="1600" b="1" dirty="0">
              <a:solidFill>
                <a:srgbClr val="00800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3487BC1-4D69-44BF-A97A-E9AED647E410}"/>
              </a:ext>
            </a:extLst>
          </p:cNvPr>
          <p:cNvSpPr txBox="1"/>
          <p:nvPr/>
        </p:nvSpPr>
        <p:spPr>
          <a:xfrm>
            <a:off x="281254" y="2755248"/>
            <a:ext cx="6217675" cy="131095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DACF45F-5CE9-4872-A215-8973C9D198CB}"/>
              </a:ext>
            </a:extLst>
          </p:cNvPr>
          <p:cNvSpPr txBox="1"/>
          <p:nvPr/>
        </p:nvSpPr>
        <p:spPr>
          <a:xfrm>
            <a:off x="221226" y="4174513"/>
            <a:ext cx="46800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自分たちにできることはどのようなことですか？</a:t>
            </a:r>
            <a:endParaRPr kumimoji="1" lang="ja-JP" altLang="en-US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74F395B7-7146-425D-8171-7EA49F0C9D96}"/>
              </a:ext>
            </a:extLst>
          </p:cNvPr>
          <p:cNvCxnSpPr>
            <a:cxnSpLocks/>
          </p:cNvCxnSpPr>
          <p:nvPr/>
        </p:nvCxnSpPr>
        <p:spPr>
          <a:xfrm>
            <a:off x="359751" y="3077350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FDF6530-59C8-4C3D-900B-A5BD8C742E0D}"/>
              </a:ext>
            </a:extLst>
          </p:cNvPr>
          <p:cNvCxnSpPr>
            <a:cxnSpLocks/>
          </p:cNvCxnSpPr>
          <p:nvPr/>
        </p:nvCxnSpPr>
        <p:spPr>
          <a:xfrm>
            <a:off x="359751" y="3416834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8C2D8842-7C74-4D84-92A9-CEA4E1775E35}"/>
              </a:ext>
            </a:extLst>
          </p:cNvPr>
          <p:cNvCxnSpPr>
            <a:cxnSpLocks/>
          </p:cNvCxnSpPr>
          <p:nvPr/>
        </p:nvCxnSpPr>
        <p:spPr>
          <a:xfrm>
            <a:off x="359751" y="3722078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8F017F0-1779-48B2-9950-009724F943C2}"/>
              </a:ext>
            </a:extLst>
          </p:cNvPr>
          <p:cNvSpPr txBox="1"/>
          <p:nvPr/>
        </p:nvSpPr>
        <p:spPr>
          <a:xfrm>
            <a:off x="221226" y="1199188"/>
            <a:ext cx="2544834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取り組んだ内容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615970D-0487-45BF-B909-587F00282D21}"/>
              </a:ext>
            </a:extLst>
          </p:cNvPr>
          <p:cNvSpPr txBox="1"/>
          <p:nvPr/>
        </p:nvSpPr>
        <p:spPr>
          <a:xfrm>
            <a:off x="281254" y="1582946"/>
            <a:ext cx="6217675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961821B3-A3C2-4BCF-80F3-A83BA49EAAB0}"/>
              </a:ext>
            </a:extLst>
          </p:cNvPr>
          <p:cNvCxnSpPr>
            <a:cxnSpLocks/>
          </p:cNvCxnSpPr>
          <p:nvPr/>
        </p:nvCxnSpPr>
        <p:spPr>
          <a:xfrm flipV="1">
            <a:off x="368418" y="1921046"/>
            <a:ext cx="6012751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03A8A99-6D66-4DBF-B09F-ACBF067F539D}"/>
              </a:ext>
            </a:extLst>
          </p:cNvPr>
          <p:cNvSpPr/>
          <p:nvPr/>
        </p:nvSpPr>
        <p:spPr>
          <a:xfrm>
            <a:off x="185422" y="6349846"/>
            <a:ext cx="2430029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先生からのメッセージ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0300069-F3A5-42E6-9B82-044C69D58169}"/>
              </a:ext>
            </a:extLst>
          </p:cNvPr>
          <p:cNvSpPr txBox="1"/>
          <p:nvPr/>
        </p:nvSpPr>
        <p:spPr>
          <a:xfrm>
            <a:off x="185422" y="6809253"/>
            <a:ext cx="6451351" cy="67620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FDE1057E-FFA2-468A-86C9-47E42BCF29DC}"/>
              </a:ext>
            </a:extLst>
          </p:cNvPr>
          <p:cNvCxnSpPr>
            <a:cxnSpLocks/>
          </p:cNvCxnSpPr>
          <p:nvPr/>
        </p:nvCxnSpPr>
        <p:spPr>
          <a:xfrm flipV="1">
            <a:off x="272586" y="7147355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E98967D-02BE-4C62-BCC4-F060F96E6225}"/>
              </a:ext>
            </a:extLst>
          </p:cNvPr>
          <p:cNvSpPr/>
          <p:nvPr/>
        </p:nvSpPr>
        <p:spPr>
          <a:xfrm>
            <a:off x="204897" y="7774233"/>
            <a:ext cx="4599938" cy="37022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ja-JP" altLang="en-US" sz="1600" b="1" cap="none" spc="0" dirty="0">
                <a:ln w="0"/>
                <a:solidFill>
                  <a:schemeClr val="accent6">
                    <a:lumMod val="75000"/>
                  </a:schemeClr>
                </a:solidFill>
                <a:latin typeface="+mn-ea"/>
              </a:rPr>
              <a:t>メッセージを読んで気付いたこと、考えたこと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BADAEDC-E2ED-431C-8462-3C178D73E394}"/>
              </a:ext>
            </a:extLst>
          </p:cNvPr>
          <p:cNvSpPr txBox="1"/>
          <p:nvPr/>
        </p:nvSpPr>
        <p:spPr>
          <a:xfrm>
            <a:off x="203324" y="8266191"/>
            <a:ext cx="6451351" cy="1142644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3C811892-3742-4A50-BC7A-18CD13A400B4}"/>
              </a:ext>
            </a:extLst>
          </p:cNvPr>
          <p:cNvCxnSpPr>
            <a:cxnSpLocks/>
          </p:cNvCxnSpPr>
          <p:nvPr/>
        </p:nvCxnSpPr>
        <p:spPr>
          <a:xfrm flipV="1">
            <a:off x="290488" y="8604294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B4FA7D7-1DEB-4627-97C9-80C884BD3B37}"/>
              </a:ext>
            </a:extLst>
          </p:cNvPr>
          <p:cNvCxnSpPr>
            <a:cxnSpLocks/>
          </p:cNvCxnSpPr>
          <p:nvPr/>
        </p:nvCxnSpPr>
        <p:spPr>
          <a:xfrm flipV="1">
            <a:off x="315827" y="9019308"/>
            <a:ext cx="6226343" cy="117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四角形吹き出し 25"/>
          <p:cNvSpPr/>
          <p:nvPr/>
        </p:nvSpPr>
        <p:spPr>
          <a:xfrm>
            <a:off x="935120" y="1804544"/>
            <a:ext cx="5246024" cy="2168334"/>
          </a:xfrm>
          <a:prstGeom prst="wedgeRectCallout">
            <a:avLst>
              <a:gd name="adj1" fmla="val -40251"/>
              <a:gd name="adj2" fmla="val 6376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「１日防災学校」において、各教科等で学んだ内容を振り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返り、学びを深めることが考えられます。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例えば、避難所設営体験を行う際に、家庭科で学んだ避難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時の食事について触れるなど、「１日防災学校」と教科等の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関連を生徒が意識できるよう指導願います。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学習の順序によっては、「１日防災学校」で学んだことを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各教科で振り返ることも考えられます。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6C0AE5A-ABF4-4A91-98E8-0DE1CEA8E532}"/>
              </a:ext>
            </a:extLst>
          </p:cNvPr>
          <p:cNvSpPr txBox="1"/>
          <p:nvPr/>
        </p:nvSpPr>
        <p:spPr>
          <a:xfrm>
            <a:off x="272586" y="4596550"/>
            <a:ext cx="6217675" cy="1310955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 rtlCol="0">
            <a:noAutofit/>
          </a:bodyPr>
          <a:lstStyle/>
          <a:p>
            <a:pPr algn="dist">
              <a:lnSpc>
                <a:spcPct val="150000"/>
              </a:lnSpc>
            </a:pP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　避難所運営ゲーム「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Do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はぐ」や避難所設営体験は、今後、地域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Segoe UI" panose="020B0502040204020203" pitchFamily="34" charset="0"/>
              </a:rPr>
              <a:t>の方と一緒に行い、災害時には私たちが率先して行動したい。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  <a:p>
            <a:pPr>
              <a:lnSpc>
                <a:spcPts val="2500"/>
              </a:lnSpc>
            </a:pP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Segoe UI" panose="020B0502040204020203" pitchFamily="34" charset="0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19BE2CEB-DEDE-4E92-AB5F-F82E0710D5BE}"/>
              </a:ext>
            </a:extLst>
          </p:cNvPr>
          <p:cNvCxnSpPr>
            <a:cxnSpLocks/>
          </p:cNvCxnSpPr>
          <p:nvPr/>
        </p:nvCxnSpPr>
        <p:spPr>
          <a:xfrm>
            <a:off x="351083" y="4918653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C5A89F97-82DB-47E8-8EC3-30F03BC121CB}"/>
              </a:ext>
            </a:extLst>
          </p:cNvPr>
          <p:cNvCxnSpPr>
            <a:cxnSpLocks/>
          </p:cNvCxnSpPr>
          <p:nvPr/>
        </p:nvCxnSpPr>
        <p:spPr>
          <a:xfrm>
            <a:off x="351083" y="5258137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C1398C9-A957-47EF-9E61-E89756905BC8}"/>
              </a:ext>
            </a:extLst>
          </p:cNvPr>
          <p:cNvCxnSpPr>
            <a:cxnSpLocks/>
          </p:cNvCxnSpPr>
          <p:nvPr/>
        </p:nvCxnSpPr>
        <p:spPr>
          <a:xfrm>
            <a:off x="351083" y="5563381"/>
            <a:ext cx="6043346" cy="2359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四角形吹き出し 33"/>
          <p:cNvSpPr/>
          <p:nvPr/>
        </p:nvSpPr>
        <p:spPr>
          <a:xfrm>
            <a:off x="2591233" y="6943134"/>
            <a:ext cx="3888497" cy="1462425"/>
          </a:xfrm>
          <a:prstGeom prst="wedgeRectCallout">
            <a:avLst>
              <a:gd name="adj1" fmla="val -67420"/>
              <a:gd name="adj2" fmla="val -5183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例えば、学年末において、学級担任教諭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がメッセージを記載します。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○　生徒が改めて、防災意識を高め、主体的　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に行動できる態度を育むことができるよう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指導願います。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1437</Words>
  <Application>Microsoft Office PowerPoint</Application>
  <PresentationFormat>A4 210 x 297 mm</PresentationFormat>
  <Paragraphs>189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UD デジタル 教科書体 N-B</vt:lpstr>
      <vt:lpstr>UD デジタル 教科書体 NP-B</vt:lpstr>
      <vt:lpstr>UD デジタル 教科書体 NP-R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安藤＿俊介</dc:creator>
  <cp:lastModifiedBy>金子＿芳生</cp:lastModifiedBy>
  <cp:revision>259</cp:revision>
  <cp:lastPrinted>2021-05-14T09:33:17Z</cp:lastPrinted>
  <dcterms:created xsi:type="dcterms:W3CDTF">2020-12-16T02:52:17Z</dcterms:created>
  <dcterms:modified xsi:type="dcterms:W3CDTF">2021-05-14T09:34:10Z</dcterms:modified>
</cp:coreProperties>
</file>